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15"/>
  </p:notesMasterIdLst>
  <p:sldIdLst>
    <p:sldId id="257" r:id="rId2"/>
    <p:sldId id="285" r:id="rId3"/>
    <p:sldId id="291" r:id="rId4"/>
    <p:sldId id="283" r:id="rId5"/>
    <p:sldId id="292" r:id="rId6"/>
    <p:sldId id="289" r:id="rId7"/>
    <p:sldId id="284" r:id="rId8"/>
    <p:sldId id="288" r:id="rId9"/>
    <p:sldId id="293" r:id="rId10"/>
    <p:sldId id="287" r:id="rId11"/>
    <p:sldId id="286" r:id="rId12"/>
    <p:sldId id="294" r:id="rId13"/>
    <p:sldId id="264" r:id="rId14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972B16E-504D-FCAB-490A-8BB17F6B79AC}" name="Cheut, Reasmey" initials="RC" userId="S::REASMEY.CHEUT@tetratech.com::2c52506d-980a-4e7f-8a6d-235ab6499527" providerId="AD"/>
  <p188:author id="{A124A4A6-28FF-056B-9CFA-0048BAD3B182}" name="Sadlon, Michael" initials="SM" userId="S::MICHAEL.SADLON@tetratech.com::7d6bb9ae-0d5f-436d-9482-75098440da5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92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Sadlon" userId="209.coffeyids.egnyte.com_tp_egnyte_plus" providerId="OAuth2" clId="{55171538-9D19-473C-AB3D-3F6FA4AF8723}"/>
    <pc:docChg chg="delSld delMainMaster">
      <pc:chgData name="Michael Sadlon" userId="209.coffeyids.egnyte.com_tp_egnyte_plus" providerId="OAuth2" clId="{55171538-9D19-473C-AB3D-3F6FA4AF8723}" dt="2025-01-27T08:56:00.478" v="3" actId="47"/>
      <pc:docMkLst>
        <pc:docMk/>
      </pc:docMkLst>
      <pc:sldChg chg="del">
        <pc:chgData name="Michael Sadlon" userId="209.coffeyids.egnyte.com_tp_egnyte_plus" providerId="OAuth2" clId="{55171538-9D19-473C-AB3D-3F6FA4AF8723}" dt="2025-01-27T08:55:54.282" v="1" actId="47"/>
        <pc:sldMkLst>
          <pc:docMk/>
          <pc:sldMk cId="4013795627" sldId="265"/>
        </pc:sldMkLst>
      </pc:sldChg>
      <pc:sldChg chg="del">
        <pc:chgData name="Michael Sadlon" userId="209.coffeyids.egnyte.com_tp_egnyte_plus" providerId="OAuth2" clId="{55171538-9D19-473C-AB3D-3F6FA4AF8723}" dt="2025-01-27T08:56:00.478" v="3" actId="47"/>
        <pc:sldMkLst>
          <pc:docMk/>
          <pc:sldMk cId="3455943350" sldId="278"/>
        </pc:sldMkLst>
      </pc:sldChg>
      <pc:sldChg chg="del">
        <pc:chgData name="Michael Sadlon" userId="209.coffeyids.egnyte.com_tp_egnyte_plus" providerId="OAuth2" clId="{55171538-9D19-473C-AB3D-3F6FA4AF8723}" dt="2025-01-27T08:55:51.590" v="0" actId="47"/>
        <pc:sldMkLst>
          <pc:docMk/>
          <pc:sldMk cId="1433500288" sldId="280"/>
        </pc:sldMkLst>
      </pc:sldChg>
      <pc:sldChg chg="del">
        <pc:chgData name="Michael Sadlon" userId="209.coffeyids.egnyte.com_tp_egnyte_plus" providerId="OAuth2" clId="{55171538-9D19-473C-AB3D-3F6FA4AF8723}" dt="2025-01-27T08:55:57.078" v="2" actId="47"/>
        <pc:sldMkLst>
          <pc:docMk/>
          <pc:sldMk cId="1028251296" sldId="282"/>
        </pc:sldMkLst>
      </pc:sldChg>
      <pc:sldMasterChg chg="del delSldLayout">
        <pc:chgData name="Michael Sadlon" userId="209.coffeyids.egnyte.com_tp_egnyte_plus" providerId="OAuth2" clId="{55171538-9D19-473C-AB3D-3F6FA4AF8723}" dt="2025-01-27T08:55:57.078" v="2" actId="47"/>
        <pc:sldMasterMkLst>
          <pc:docMk/>
          <pc:sldMasterMk cId="1645148730" sldId="2147483696"/>
        </pc:sldMasterMkLst>
        <pc:sldLayoutChg chg="del">
          <pc:chgData name="Michael Sadlon" userId="209.coffeyids.egnyte.com_tp_egnyte_plus" providerId="OAuth2" clId="{55171538-9D19-473C-AB3D-3F6FA4AF8723}" dt="2025-01-27T08:55:57.078" v="2" actId="47"/>
          <pc:sldLayoutMkLst>
            <pc:docMk/>
            <pc:sldMasterMk cId="1645148730" sldId="2147483696"/>
            <pc:sldLayoutMk cId="2079296287" sldId="2147483698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F0E2B7-1004-564B-AA81-9221425F7B6E}" type="datetimeFigureOut">
              <a:rPr lang="en-AU" smtClean="0"/>
              <a:t>27/01/2025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A5CA79-D4BF-BE48-BF91-4FD5CE60ACC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761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Hero Graphic and Messaging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A5CA79-D4BF-BE48-BF91-4FD5CE60ACCF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17916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B3B524-B49D-03E4-5DE4-51D1E2D6AD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3AB50D5-EA9F-07A9-87CC-77C02459EE7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385836B-6007-4B2E-2E01-1B6CB1373FE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/>
              <a:t>Hero Graphic and Messaging</a:t>
            </a:r>
          </a:p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EB9AC5-8C70-0AC5-5906-9FE8E47C5C3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A5CA79-D4BF-BE48-BF91-4FD5CE60ACCF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488450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BB963D-3F47-F62F-DFD5-5AC9E90CB4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9DA3B3C-6F64-F46C-21AF-A3549295118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852690F-18CB-4EA9-C861-EC38CF1326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/>
              <a:t>Hero Graphic and Messaging</a:t>
            </a:r>
          </a:p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69F849-937C-C6BD-F4AE-16D97E61218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A5CA79-D4BF-BE48-BF91-4FD5CE60ACCF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29419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EF3259-7958-2434-CF08-5EF2D7093D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4B20CFD-E0A4-C548-2FF2-A99F48B1E1F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A10239D-5F06-5601-A413-872565D838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/>
              <a:t>Hero Graphic and Messaging</a:t>
            </a:r>
          </a:p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FC949C-5FAD-B324-1627-4D0F43DBDAB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A5CA79-D4BF-BE48-BF91-4FD5CE60ACCF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665523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/>
              <a:t>Hero Graphic and Messaging</a:t>
            </a:r>
          </a:p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A5CA79-D4BF-BE48-BF91-4FD5CE60ACCF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46617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CC0938-6944-B311-8AA4-78B2B14695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EA7D06E-A778-A3F8-5F10-00C64956EE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269587E-F297-A4E7-E2FC-435797827C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/>
              <a:t>Hero Graphic and Messaging</a:t>
            </a:r>
          </a:p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6F431C-9972-F5C2-C706-10C9E217AA8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A5CA79-D4BF-BE48-BF91-4FD5CE60ACCF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04608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31E63E-00E3-0D4E-3484-45D314A797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CB25F32-2890-4E3C-F3D5-A101DF43126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C8FBB60-28CA-4F8B-874C-DF4C0927A1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/>
              <a:t>Hero Graphic and Messaging</a:t>
            </a:r>
          </a:p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E0669C-758B-1185-DB13-E8684C7AA25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A5CA79-D4BF-BE48-BF91-4FD5CE60ACCF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59304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A8B537-9599-444D-F15A-0163867BF8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58278F1-9753-4510-9B85-1F6DD75BFB7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4B41027-9769-8EF6-D0E7-10457FE09D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/>
              <a:t>Hero Graphic and Messaging</a:t>
            </a:r>
          </a:p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F56645-F69F-F76D-4287-D4B208092E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A5CA79-D4BF-BE48-BF91-4FD5CE60ACCF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549756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4E3A24-1040-A88D-B634-8B30E57BE6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0DEFBAF-3630-60D8-72FA-D8878437E47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9E93421-6DDB-17C2-F5D1-09B4955A96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/>
              <a:t>Hero Graphic and Messaging</a:t>
            </a:r>
          </a:p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9CC593-C43B-FB80-9941-9CEAF27DD42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A5CA79-D4BF-BE48-BF91-4FD5CE60ACCF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140871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EDF505-A445-9197-EF2F-46197DC245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F45E108-6F6E-F31C-35ED-5324275D59F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85F03F3-8B96-82D3-8075-B49F56574D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/>
              <a:t>Hero Graphic and Messaging</a:t>
            </a:r>
          </a:p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0DB6D9-53EE-E852-4E57-959D8C6F8E0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A5CA79-D4BF-BE48-BF91-4FD5CE60ACCF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82698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606951-099A-869E-EC8D-72F46FE278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1E62085-0B16-EA34-03D0-CA1FDB3887E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942067D-92C5-FCC6-4AEC-EBFF290120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/>
              <a:t>Hero Graphic and Messaging</a:t>
            </a:r>
          </a:p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FD09A3-B0B7-0093-2510-2B10D68DA3B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A5CA79-D4BF-BE48-BF91-4FD5CE60ACCF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113771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FE044F-7CB1-BD4A-E70A-7A1B7105F8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8F5FA77-4E83-8B06-7280-E9F23853F67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5311CB0-0005-0CFD-F621-AD9DA847D1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/>
              <a:t>Hero Graphic and Messaging</a:t>
            </a:r>
          </a:p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326F2D-4304-7DF0-66A1-4FD0407527C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A5CA79-D4BF-BE48-BF91-4FD5CE60ACCF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40408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2F07A7-82FF-A8E8-0A6F-8D099FC502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5158CED-A72A-7A1D-0268-483650D8E4F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1C9E3D1-31B5-5D7A-B0DA-E8AAA05E55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/>
              <a:t>Hero Graphic and Messaging</a:t>
            </a:r>
          </a:p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857F99-5A0F-F74C-6B86-ECA10220A5E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A5CA79-D4BF-BE48-BF91-4FD5CE60ACCF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04256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95FB4AF-5898-1946-B0D8-F855E57AC1D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83445" b="75022"/>
          <a:stretch/>
        </p:blipFill>
        <p:spPr>
          <a:xfrm>
            <a:off x="0" y="3048"/>
            <a:ext cx="2018371" cy="171145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B51D6EA-0605-5642-9DF3-DCF88174D6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08000" y="2571751"/>
            <a:ext cx="7200000" cy="2285997"/>
          </a:xfrm>
        </p:spPr>
        <p:txBody>
          <a:bodyPr anchor="t" anchorCtr="0">
            <a:normAutofit/>
          </a:bodyPr>
          <a:lstStyle>
            <a:lvl1pPr algn="l">
              <a:defRPr lang="en-AU" sz="4400" smtClean="0">
                <a:effectLst/>
                <a:latin typeface="+mj-lt"/>
              </a:defRPr>
            </a:lvl1pPr>
          </a:lstStyle>
          <a:p>
            <a:r>
              <a:rPr lang="en-AU">
                <a:solidFill>
                  <a:srgbClr val="004163"/>
                </a:solidFill>
                <a:effectLst/>
                <a:latin typeface="Times" pitchFamily="2" charset="0"/>
              </a:rPr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E5425A-EDCD-6844-8213-B636416F9E9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08000" y="5143500"/>
            <a:ext cx="7200000" cy="857252"/>
          </a:xfrm>
        </p:spPr>
        <p:txBody>
          <a:bodyPr anchor="b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Name</a:t>
            </a:r>
          </a:p>
          <a:p>
            <a:r>
              <a:rPr lang="en-AU"/>
              <a:t>17 January 2019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15DB361-7F89-6A44-84C3-73AB01182241}"/>
              </a:ext>
            </a:extLst>
          </p:cNvPr>
          <p:cNvGrpSpPr/>
          <p:nvPr userDrawn="1"/>
        </p:nvGrpSpPr>
        <p:grpSpPr>
          <a:xfrm>
            <a:off x="9675223" y="0"/>
            <a:ext cx="2516777" cy="6854952"/>
            <a:chOff x="9675223" y="0"/>
            <a:chExt cx="2516777" cy="6854952"/>
          </a:xfrm>
        </p:grpSpPr>
        <p:sp>
          <p:nvSpPr>
            <p:cNvPr id="4" name="Triangle 3">
              <a:extLst>
                <a:ext uri="{FF2B5EF4-FFF2-40B4-BE49-F238E27FC236}">
                  <a16:creationId xmlns:a16="http://schemas.microsoft.com/office/drawing/2014/main" id="{404DDFB4-A5E5-304D-9C86-04E76746953A}"/>
                </a:ext>
              </a:extLst>
            </p:cNvPr>
            <p:cNvSpPr/>
            <p:nvPr userDrawn="1"/>
          </p:nvSpPr>
          <p:spPr>
            <a:xfrm>
              <a:off x="9675223" y="0"/>
              <a:ext cx="2516777" cy="6854952"/>
            </a:xfrm>
            <a:prstGeom prst="triangle">
              <a:avLst>
                <a:gd name="adj" fmla="val 100000"/>
              </a:avLst>
            </a:prstGeom>
            <a:gradFill>
              <a:gsLst>
                <a:gs pos="100000">
                  <a:schemeClr val="accent1"/>
                </a:gs>
                <a:gs pos="43000">
                  <a:schemeClr val="accent3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6" name="7-Point Star 5">
              <a:extLst>
                <a:ext uri="{FF2B5EF4-FFF2-40B4-BE49-F238E27FC236}">
                  <a16:creationId xmlns:a16="http://schemas.microsoft.com/office/drawing/2014/main" id="{76DC7317-4E00-924A-BB1D-162B341D8793}"/>
                </a:ext>
              </a:extLst>
            </p:cNvPr>
            <p:cNvSpPr/>
            <p:nvPr userDrawn="1"/>
          </p:nvSpPr>
          <p:spPr>
            <a:xfrm>
              <a:off x="10482146" y="5765181"/>
              <a:ext cx="660710" cy="660710"/>
            </a:xfrm>
            <a:prstGeom prst="star7">
              <a:avLst>
                <a:gd name="adj" fmla="val 26462"/>
                <a:gd name="hf" fmla="val 102572"/>
                <a:gd name="vf" fmla="val 105210"/>
              </a:avLst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700561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RO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F6A282F8-D9A8-444A-B3CF-BF71224F9CF2}"/>
              </a:ext>
            </a:extLst>
          </p:cNvPr>
          <p:cNvGrpSpPr/>
          <p:nvPr userDrawn="1"/>
        </p:nvGrpSpPr>
        <p:grpSpPr>
          <a:xfrm>
            <a:off x="9675223" y="0"/>
            <a:ext cx="2516777" cy="6854952"/>
            <a:chOff x="9675223" y="0"/>
            <a:chExt cx="2516777" cy="6854952"/>
          </a:xfrm>
        </p:grpSpPr>
        <p:sp>
          <p:nvSpPr>
            <p:cNvPr id="7" name="Triangle 6">
              <a:extLst>
                <a:ext uri="{FF2B5EF4-FFF2-40B4-BE49-F238E27FC236}">
                  <a16:creationId xmlns:a16="http://schemas.microsoft.com/office/drawing/2014/main" id="{514E2BB3-B737-874A-99B4-17947853CCC6}"/>
                </a:ext>
              </a:extLst>
            </p:cNvPr>
            <p:cNvSpPr/>
            <p:nvPr userDrawn="1"/>
          </p:nvSpPr>
          <p:spPr>
            <a:xfrm>
              <a:off x="9675223" y="0"/>
              <a:ext cx="2516777" cy="6854952"/>
            </a:xfrm>
            <a:prstGeom prst="triangle">
              <a:avLst>
                <a:gd name="adj" fmla="val 100000"/>
              </a:avLst>
            </a:prstGeom>
            <a:gradFill>
              <a:gsLst>
                <a:gs pos="100000">
                  <a:schemeClr val="accent1"/>
                </a:gs>
                <a:gs pos="43000">
                  <a:schemeClr val="accent3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9" name="7-Point Star 8">
              <a:extLst>
                <a:ext uri="{FF2B5EF4-FFF2-40B4-BE49-F238E27FC236}">
                  <a16:creationId xmlns:a16="http://schemas.microsoft.com/office/drawing/2014/main" id="{42553080-8A7D-E84A-AE8B-B931DB1A8D28}"/>
                </a:ext>
              </a:extLst>
            </p:cNvPr>
            <p:cNvSpPr/>
            <p:nvPr userDrawn="1"/>
          </p:nvSpPr>
          <p:spPr>
            <a:xfrm>
              <a:off x="10482146" y="5765181"/>
              <a:ext cx="660710" cy="660710"/>
            </a:xfrm>
            <a:prstGeom prst="star7">
              <a:avLst>
                <a:gd name="adj" fmla="val 26462"/>
                <a:gd name="hf" fmla="val 102572"/>
                <a:gd name="vf" fmla="val 105210"/>
              </a:avLst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395FB4AF-5898-1946-B0D8-F855E57AC1D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3048"/>
            <a:ext cx="12192000" cy="6851904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1BE5425A-EDCD-6844-8213-B636416F9E9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08000" y="5143500"/>
            <a:ext cx="7200000" cy="857252"/>
          </a:xfrm>
        </p:spPr>
        <p:txBody>
          <a:bodyPr anchor="b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Name</a:t>
            </a:r>
          </a:p>
          <a:p>
            <a:r>
              <a:rPr lang="en-AU"/>
              <a:t>17 January 2019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23A02EE-15E8-4A40-BBC2-77E9F7D44E9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08000" y="2571751"/>
            <a:ext cx="7200000" cy="2285997"/>
          </a:xfrm>
        </p:spPr>
        <p:txBody>
          <a:bodyPr anchor="t" anchorCtr="0">
            <a:normAutofit/>
          </a:bodyPr>
          <a:lstStyle>
            <a:lvl1pPr algn="l">
              <a:defRPr lang="en-AU" sz="4400" smtClean="0">
                <a:effectLst/>
                <a:latin typeface="+mj-lt"/>
              </a:defRPr>
            </a:lvl1pPr>
          </a:lstStyle>
          <a:p>
            <a:r>
              <a:rPr lang="en-AU">
                <a:solidFill>
                  <a:srgbClr val="004163"/>
                </a:solidFill>
                <a:effectLst/>
                <a:latin typeface="Times" pitchFamily="2" charset="0"/>
              </a:rPr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615768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tige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95FB4AF-5898-1946-B0D8-F855E57AC1D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3048"/>
            <a:ext cx="12192000" cy="6851904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F071DBBD-5486-274C-B777-E6F2E19E863B}"/>
              </a:ext>
            </a:extLst>
          </p:cNvPr>
          <p:cNvGrpSpPr/>
          <p:nvPr userDrawn="1"/>
        </p:nvGrpSpPr>
        <p:grpSpPr>
          <a:xfrm>
            <a:off x="9675223" y="0"/>
            <a:ext cx="2516777" cy="6854952"/>
            <a:chOff x="9675223" y="0"/>
            <a:chExt cx="2516777" cy="6854952"/>
          </a:xfrm>
        </p:grpSpPr>
        <p:sp>
          <p:nvSpPr>
            <p:cNvPr id="7" name="Triangle 6">
              <a:extLst>
                <a:ext uri="{FF2B5EF4-FFF2-40B4-BE49-F238E27FC236}">
                  <a16:creationId xmlns:a16="http://schemas.microsoft.com/office/drawing/2014/main" id="{0D3B3C99-AC67-A443-AEB3-C5E1E3E0E00D}"/>
                </a:ext>
              </a:extLst>
            </p:cNvPr>
            <p:cNvSpPr/>
            <p:nvPr userDrawn="1"/>
          </p:nvSpPr>
          <p:spPr>
            <a:xfrm>
              <a:off x="9675223" y="0"/>
              <a:ext cx="2516777" cy="6854952"/>
            </a:xfrm>
            <a:prstGeom prst="triangle">
              <a:avLst>
                <a:gd name="adj" fmla="val 100000"/>
              </a:avLst>
            </a:prstGeom>
            <a:gradFill>
              <a:gsLst>
                <a:gs pos="100000">
                  <a:schemeClr val="accent1"/>
                </a:gs>
                <a:gs pos="43000">
                  <a:schemeClr val="accent3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9" name="7-Point Star 8">
              <a:extLst>
                <a:ext uri="{FF2B5EF4-FFF2-40B4-BE49-F238E27FC236}">
                  <a16:creationId xmlns:a16="http://schemas.microsoft.com/office/drawing/2014/main" id="{05D6A0F3-A8A5-5442-9A06-E1B166AD4D29}"/>
                </a:ext>
              </a:extLst>
            </p:cNvPr>
            <p:cNvSpPr/>
            <p:nvPr userDrawn="1"/>
          </p:nvSpPr>
          <p:spPr>
            <a:xfrm>
              <a:off x="10482146" y="5765181"/>
              <a:ext cx="660710" cy="660710"/>
            </a:xfrm>
            <a:prstGeom prst="star7">
              <a:avLst>
                <a:gd name="adj" fmla="val 26462"/>
                <a:gd name="hf" fmla="val 102572"/>
                <a:gd name="vf" fmla="val 105210"/>
              </a:avLst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BE5425A-EDCD-6844-8213-B636416F9E9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08000" y="5143500"/>
            <a:ext cx="7200000" cy="857252"/>
          </a:xfrm>
        </p:spPr>
        <p:txBody>
          <a:bodyPr anchor="b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Name</a:t>
            </a:r>
          </a:p>
          <a:p>
            <a:r>
              <a:rPr lang="en-AU"/>
              <a:t>17 January 2019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A648915-34DC-AA4C-8230-6A2533F8C52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08000" y="2571751"/>
            <a:ext cx="7200000" cy="2285997"/>
          </a:xfrm>
        </p:spPr>
        <p:txBody>
          <a:bodyPr anchor="t" anchorCtr="0">
            <a:normAutofit/>
          </a:bodyPr>
          <a:lstStyle>
            <a:lvl1pPr algn="l">
              <a:defRPr lang="en-AU" sz="4400" smtClean="0">
                <a:effectLst/>
                <a:latin typeface="+mj-lt"/>
              </a:defRPr>
            </a:lvl1pPr>
          </a:lstStyle>
          <a:p>
            <a:r>
              <a:rPr lang="en-AU">
                <a:solidFill>
                  <a:srgbClr val="004163"/>
                </a:solidFill>
                <a:effectLst/>
                <a:latin typeface="Times" pitchFamily="2" charset="0"/>
              </a:rPr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306752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ERIENCE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9A0EDA36-2802-5246-B0C5-51858E73A43C}"/>
              </a:ext>
            </a:extLst>
          </p:cNvPr>
          <p:cNvGrpSpPr/>
          <p:nvPr userDrawn="1"/>
        </p:nvGrpSpPr>
        <p:grpSpPr>
          <a:xfrm>
            <a:off x="9675223" y="0"/>
            <a:ext cx="2516777" cy="6854952"/>
            <a:chOff x="9675223" y="0"/>
            <a:chExt cx="2516777" cy="6854952"/>
          </a:xfrm>
        </p:grpSpPr>
        <p:sp>
          <p:nvSpPr>
            <p:cNvPr id="6" name="Triangle 5">
              <a:extLst>
                <a:ext uri="{FF2B5EF4-FFF2-40B4-BE49-F238E27FC236}">
                  <a16:creationId xmlns:a16="http://schemas.microsoft.com/office/drawing/2014/main" id="{8DFA66B4-15C4-874A-AF47-31C204C418F6}"/>
                </a:ext>
              </a:extLst>
            </p:cNvPr>
            <p:cNvSpPr/>
            <p:nvPr userDrawn="1"/>
          </p:nvSpPr>
          <p:spPr>
            <a:xfrm>
              <a:off x="9675223" y="0"/>
              <a:ext cx="2516777" cy="6854952"/>
            </a:xfrm>
            <a:prstGeom prst="triangle">
              <a:avLst>
                <a:gd name="adj" fmla="val 100000"/>
              </a:avLst>
            </a:prstGeom>
            <a:gradFill>
              <a:gsLst>
                <a:gs pos="100000">
                  <a:schemeClr val="accent1"/>
                </a:gs>
                <a:gs pos="43000">
                  <a:schemeClr val="accent3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7" name="7-Point Star 6">
              <a:extLst>
                <a:ext uri="{FF2B5EF4-FFF2-40B4-BE49-F238E27FC236}">
                  <a16:creationId xmlns:a16="http://schemas.microsoft.com/office/drawing/2014/main" id="{4710F551-933E-BD48-B1F1-B5A78B664A65}"/>
                </a:ext>
              </a:extLst>
            </p:cNvPr>
            <p:cNvSpPr/>
            <p:nvPr userDrawn="1"/>
          </p:nvSpPr>
          <p:spPr>
            <a:xfrm>
              <a:off x="10482146" y="5765181"/>
              <a:ext cx="660710" cy="660710"/>
            </a:xfrm>
            <a:prstGeom prst="star7">
              <a:avLst>
                <a:gd name="adj" fmla="val 26462"/>
                <a:gd name="hf" fmla="val 102572"/>
                <a:gd name="vf" fmla="val 105210"/>
              </a:avLst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395FB4AF-5898-1946-B0D8-F855E57AC1D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3048"/>
            <a:ext cx="12192000" cy="6851904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1BE5425A-EDCD-6844-8213-B636416F9E9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08000" y="5143500"/>
            <a:ext cx="7200000" cy="857252"/>
          </a:xfrm>
        </p:spPr>
        <p:txBody>
          <a:bodyPr anchor="b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Name</a:t>
            </a:r>
          </a:p>
          <a:p>
            <a:r>
              <a:rPr lang="en-AU"/>
              <a:t>17 January 2019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23A02EE-15E8-4A40-BBC2-77E9F7D44E9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08000" y="2571751"/>
            <a:ext cx="7200000" cy="2285997"/>
          </a:xfrm>
        </p:spPr>
        <p:txBody>
          <a:bodyPr anchor="t" anchorCtr="0">
            <a:normAutofit/>
          </a:bodyPr>
          <a:lstStyle>
            <a:lvl1pPr algn="l">
              <a:defRPr lang="en-AU" sz="4400" smtClean="0">
                <a:effectLst/>
                <a:latin typeface="+mj-lt"/>
              </a:defRPr>
            </a:lvl1pPr>
          </a:lstStyle>
          <a:p>
            <a:r>
              <a:rPr lang="en-AU">
                <a:solidFill>
                  <a:srgbClr val="004163"/>
                </a:solidFill>
                <a:effectLst/>
                <a:latin typeface="Times" pitchFamily="2" charset="0"/>
              </a:rPr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650288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LECTIVE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95FB4AF-5898-1946-B0D8-F855E57AC1D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3048"/>
            <a:ext cx="12192000" cy="6851904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EF395666-1649-354B-8AAA-B6EA2F449AD1}"/>
              </a:ext>
            </a:extLst>
          </p:cNvPr>
          <p:cNvGrpSpPr/>
          <p:nvPr userDrawn="1"/>
        </p:nvGrpSpPr>
        <p:grpSpPr>
          <a:xfrm>
            <a:off x="9675223" y="0"/>
            <a:ext cx="2516777" cy="6854952"/>
            <a:chOff x="9675223" y="0"/>
            <a:chExt cx="2516777" cy="6854952"/>
          </a:xfrm>
        </p:grpSpPr>
        <p:sp>
          <p:nvSpPr>
            <p:cNvPr id="6" name="Triangle 5">
              <a:extLst>
                <a:ext uri="{FF2B5EF4-FFF2-40B4-BE49-F238E27FC236}">
                  <a16:creationId xmlns:a16="http://schemas.microsoft.com/office/drawing/2014/main" id="{CD5C9745-1AC1-2242-BD8D-A63035693231}"/>
                </a:ext>
              </a:extLst>
            </p:cNvPr>
            <p:cNvSpPr/>
            <p:nvPr userDrawn="1"/>
          </p:nvSpPr>
          <p:spPr>
            <a:xfrm>
              <a:off x="9675223" y="0"/>
              <a:ext cx="2516777" cy="6854952"/>
            </a:xfrm>
            <a:prstGeom prst="triangle">
              <a:avLst>
                <a:gd name="adj" fmla="val 100000"/>
              </a:avLst>
            </a:prstGeom>
            <a:gradFill>
              <a:gsLst>
                <a:gs pos="100000">
                  <a:schemeClr val="accent1"/>
                </a:gs>
                <a:gs pos="43000">
                  <a:schemeClr val="accent3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7" name="7-Point Star 6">
              <a:extLst>
                <a:ext uri="{FF2B5EF4-FFF2-40B4-BE49-F238E27FC236}">
                  <a16:creationId xmlns:a16="http://schemas.microsoft.com/office/drawing/2014/main" id="{50885E70-67D7-6C46-B362-13277A2EC56A}"/>
                </a:ext>
              </a:extLst>
            </p:cNvPr>
            <p:cNvSpPr/>
            <p:nvPr userDrawn="1"/>
          </p:nvSpPr>
          <p:spPr>
            <a:xfrm>
              <a:off x="10482146" y="5765181"/>
              <a:ext cx="660710" cy="660710"/>
            </a:xfrm>
            <a:prstGeom prst="star7">
              <a:avLst>
                <a:gd name="adj" fmla="val 26462"/>
                <a:gd name="hf" fmla="val 102572"/>
                <a:gd name="vf" fmla="val 105210"/>
              </a:avLst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BE5425A-EDCD-6844-8213-B636416F9E9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08000" y="5143500"/>
            <a:ext cx="7200000" cy="857252"/>
          </a:xfrm>
        </p:spPr>
        <p:txBody>
          <a:bodyPr anchor="b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Name</a:t>
            </a:r>
          </a:p>
          <a:p>
            <a:r>
              <a:rPr lang="en-AU"/>
              <a:t>17 January 2019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23A02EE-15E8-4A40-BBC2-77E9F7D44E9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08000" y="2580217"/>
            <a:ext cx="7200000" cy="2285997"/>
          </a:xfrm>
        </p:spPr>
        <p:txBody>
          <a:bodyPr anchor="t" anchorCtr="0">
            <a:normAutofit/>
          </a:bodyPr>
          <a:lstStyle>
            <a:lvl1pPr algn="l">
              <a:defRPr lang="en-AU" sz="4400" smtClean="0">
                <a:effectLst/>
                <a:latin typeface="+mj-lt"/>
              </a:defRPr>
            </a:lvl1pPr>
          </a:lstStyle>
          <a:p>
            <a:r>
              <a:rPr lang="en-AU">
                <a:solidFill>
                  <a:srgbClr val="004163"/>
                </a:solidFill>
                <a:effectLst/>
                <a:latin typeface="Times" pitchFamily="2" charset="0"/>
              </a:rPr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728234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OWERMENT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95FB4AF-5898-1946-B0D8-F855E57AC1D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3048"/>
            <a:ext cx="12192000" cy="6851904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58899EF1-1611-694D-AB9B-EB9C96BAFE55}"/>
              </a:ext>
            </a:extLst>
          </p:cNvPr>
          <p:cNvGrpSpPr/>
          <p:nvPr userDrawn="1"/>
        </p:nvGrpSpPr>
        <p:grpSpPr>
          <a:xfrm>
            <a:off x="9675223" y="0"/>
            <a:ext cx="2516777" cy="6854952"/>
            <a:chOff x="9675223" y="0"/>
            <a:chExt cx="2516777" cy="6854952"/>
          </a:xfrm>
        </p:grpSpPr>
        <p:sp>
          <p:nvSpPr>
            <p:cNvPr id="6" name="Triangle 5">
              <a:extLst>
                <a:ext uri="{FF2B5EF4-FFF2-40B4-BE49-F238E27FC236}">
                  <a16:creationId xmlns:a16="http://schemas.microsoft.com/office/drawing/2014/main" id="{FD6BCF34-82F5-D94D-868D-639E244964E9}"/>
                </a:ext>
              </a:extLst>
            </p:cNvPr>
            <p:cNvSpPr/>
            <p:nvPr userDrawn="1"/>
          </p:nvSpPr>
          <p:spPr>
            <a:xfrm>
              <a:off x="9675223" y="0"/>
              <a:ext cx="2516777" cy="6854952"/>
            </a:xfrm>
            <a:prstGeom prst="triangle">
              <a:avLst>
                <a:gd name="adj" fmla="val 100000"/>
              </a:avLst>
            </a:prstGeom>
            <a:gradFill>
              <a:gsLst>
                <a:gs pos="100000">
                  <a:schemeClr val="accent1"/>
                </a:gs>
                <a:gs pos="43000">
                  <a:schemeClr val="accent3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7" name="7-Point Star 6">
              <a:extLst>
                <a:ext uri="{FF2B5EF4-FFF2-40B4-BE49-F238E27FC236}">
                  <a16:creationId xmlns:a16="http://schemas.microsoft.com/office/drawing/2014/main" id="{55AAB732-1D1D-194C-B385-C1A9B140542C}"/>
                </a:ext>
              </a:extLst>
            </p:cNvPr>
            <p:cNvSpPr/>
            <p:nvPr userDrawn="1"/>
          </p:nvSpPr>
          <p:spPr>
            <a:xfrm>
              <a:off x="10482146" y="5765181"/>
              <a:ext cx="660710" cy="660710"/>
            </a:xfrm>
            <a:prstGeom prst="star7">
              <a:avLst>
                <a:gd name="adj" fmla="val 26462"/>
                <a:gd name="hf" fmla="val 102572"/>
                <a:gd name="vf" fmla="val 105210"/>
              </a:avLst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BE5425A-EDCD-6844-8213-B636416F9E9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08000" y="5143500"/>
            <a:ext cx="7200000" cy="857252"/>
          </a:xfrm>
        </p:spPr>
        <p:txBody>
          <a:bodyPr anchor="b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Name</a:t>
            </a:r>
          </a:p>
          <a:p>
            <a:r>
              <a:rPr lang="en-AU"/>
              <a:t>17 January 2019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23A02EE-15E8-4A40-BBC2-77E9F7D44E9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08000" y="2571751"/>
            <a:ext cx="7200000" cy="2285997"/>
          </a:xfrm>
        </p:spPr>
        <p:txBody>
          <a:bodyPr anchor="t" anchorCtr="0">
            <a:normAutofit/>
          </a:bodyPr>
          <a:lstStyle>
            <a:lvl1pPr algn="l">
              <a:defRPr lang="en-AU" sz="4400" smtClean="0">
                <a:effectLst/>
                <a:latin typeface="+mj-lt"/>
              </a:defRPr>
            </a:lvl1pPr>
          </a:lstStyle>
          <a:p>
            <a:r>
              <a:rPr lang="en-AU">
                <a:solidFill>
                  <a:srgbClr val="004163"/>
                </a:solidFill>
                <a:effectLst/>
                <a:latin typeface="Times" pitchFamily="2" charset="0"/>
              </a:rPr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051278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C5FC7-3498-0F42-A0F5-17CC92A40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341" y="571497"/>
            <a:ext cx="10454659" cy="284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497DF-850C-7F46-BA89-9CCBCD73B04A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08000" y="2008481"/>
            <a:ext cx="5079999" cy="3992203"/>
          </a:xfrm>
        </p:spPr>
        <p:txBody>
          <a:bodyPr/>
          <a:lstStyle>
            <a:lvl3pPr marL="180000" indent="-180000">
              <a:defRPr/>
            </a:lvl3pPr>
          </a:lstStyle>
          <a:p>
            <a:pPr lvl="0"/>
            <a:r>
              <a:rPr lang="en-US"/>
              <a:t>Slide content level 1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AB752D-5206-2344-9637-9D5B6C0C6D71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096000" y="2008488"/>
            <a:ext cx="5080000" cy="39922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Slide content level 1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96C95F-8AEB-9742-8DD4-2FF74F7EC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82BB1-0924-2544-B3EB-ED28BEA03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/   17 January 2019    /  </a:t>
            </a:r>
            <a:fld id="{E91776A3-428B-2245-A3F3-E204F091ED4D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9EEC560-266D-874B-8861-A85C1B23FF3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8000" y="1249626"/>
            <a:ext cx="10668000" cy="365126"/>
          </a:xfrm>
        </p:spPr>
        <p:txBody>
          <a:bodyPr>
            <a:noAutofit/>
          </a:bodyPr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heading</a:t>
            </a:r>
            <a:endParaRPr lang="en-AU"/>
          </a:p>
        </p:txBody>
      </p:sp>
      <p:sp>
        <p:nvSpPr>
          <p:cNvPr id="9" name="7-Point Star 8">
            <a:extLst>
              <a:ext uri="{FF2B5EF4-FFF2-40B4-BE49-F238E27FC236}">
                <a16:creationId xmlns:a16="http://schemas.microsoft.com/office/drawing/2014/main" id="{A913FD46-A207-6648-BEBA-CB24C2310196}"/>
              </a:ext>
            </a:extLst>
          </p:cNvPr>
          <p:cNvSpPr/>
          <p:nvPr userDrawn="1"/>
        </p:nvSpPr>
        <p:spPr>
          <a:xfrm>
            <a:off x="508000" y="571497"/>
            <a:ext cx="213341" cy="213341"/>
          </a:xfrm>
          <a:prstGeom prst="star7">
            <a:avLst>
              <a:gd name="adj" fmla="val 26462"/>
              <a:gd name="hf" fmla="val 102572"/>
              <a:gd name="vf" fmla="val 10521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078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4CBF8-EDF6-9D44-B4D5-AC91C1A40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08769B-F919-EB4C-BF97-34A85F660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445201-0C22-BB4A-B6F0-3BCE94F4B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/   17 January 2019    /  </a:t>
            </a:r>
            <a:fld id="{E91776A3-428B-2245-A3F3-E204F091ED4D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6175573-C4F8-C749-AE53-D0CEBC40D67A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08000" y="2008481"/>
            <a:ext cx="10668000" cy="399220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Slide content level 1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C763CF70-0AD0-C84D-8D98-81344278B9E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8000" y="1249626"/>
            <a:ext cx="10668000" cy="365126"/>
          </a:xfrm>
        </p:spPr>
        <p:txBody>
          <a:bodyPr>
            <a:noAutofit/>
          </a:bodyPr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Page heading</a:t>
            </a:r>
            <a:endParaRPr lang="en-AU"/>
          </a:p>
        </p:txBody>
      </p:sp>
      <p:sp>
        <p:nvSpPr>
          <p:cNvPr id="9" name="7-Point Star 8">
            <a:extLst>
              <a:ext uri="{FF2B5EF4-FFF2-40B4-BE49-F238E27FC236}">
                <a16:creationId xmlns:a16="http://schemas.microsoft.com/office/drawing/2014/main" id="{5EAE16DB-D561-9841-80BF-F8AD719F7350}"/>
              </a:ext>
            </a:extLst>
          </p:cNvPr>
          <p:cNvSpPr/>
          <p:nvPr userDrawn="1"/>
        </p:nvSpPr>
        <p:spPr>
          <a:xfrm>
            <a:off x="508000" y="571497"/>
            <a:ext cx="213341" cy="213341"/>
          </a:xfrm>
          <a:prstGeom prst="star7">
            <a:avLst>
              <a:gd name="adj" fmla="val 26462"/>
              <a:gd name="hf" fmla="val 102572"/>
              <a:gd name="vf" fmla="val 10521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5380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73C89EA-B623-4F48-92E3-CD92BA84CB8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2622" t="38374" r="42622" b="38374"/>
          <a:stretch/>
        </p:blipFill>
        <p:spPr>
          <a:xfrm>
            <a:off x="5196468" y="2631688"/>
            <a:ext cx="1799064" cy="1594624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A95223B5-3FA3-3C49-98A8-96482B15F7BE}"/>
              </a:ext>
            </a:extLst>
          </p:cNvPr>
          <p:cNvGrpSpPr/>
          <p:nvPr userDrawn="1"/>
        </p:nvGrpSpPr>
        <p:grpSpPr>
          <a:xfrm>
            <a:off x="9675223" y="0"/>
            <a:ext cx="2516777" cy="6854952"/>
            <a:chOff x="9675223" y="0"/>
            <a:chExt cx="2516777" cy="6854952"/>
          </a:xfrm>
        </p:grpSpPr>
        <p:sp>
          <p:nvSpPr>
            <p:cNvPr id="4" name="Triangle 3">
              <a:extLst>
                <a:ext uri="{FF2B5EF4-FFF2-40B4-BE49-F238E27FC236}">
                  <a16:creationId xmlns:a16="http://schemas.microsoft.com/office/drawing/2014/main" id="{B6579610-E919-1142-8AB1-2CC1CAB6F494}"/>
                </a:ext>
              </a:extLst>
            </p:cNvPr>
            <p:cNvSpPr/>
            <p:nvPr userDrawn="1"/>
          </p:nvSpPr>
          <p:spPr>
            <a:xfrm>
              <a:off x="9675223" y="0"/>
              <a:ext cx="2516777" cy="6854952"/>
            </a:xfrm>
            <a:prstGeom prst="triangle">
              <a:avLst>
                <a:gd name="adj" fmla="val 100000"/>
              </a:avLst>
            </a:prstGeom>
            <a:gradFill>
              <a:gsLst>
                <a:gs pos="100000">
                  <a:schemeClr val="accent1"/>
                </a:gs>
                <a:gs pos="43000">
                  <a:schemeClr val="accent3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" name="7-Point Star 4">
              <a:extLst>
                <a:ext uri="{FF2B5EF4-FFF2-40B4-BE49-F238E27FC236}">
                  <a16:creationId xmlns:a16="http://schemas.microsoft.com/office/drawing/2014/main" id="{5CC97B28-3CEC-944C-9F67-FF8DA180D7F2}"/>
                </a:ext>
              </a:extLst>
            </p:cNvPr>
            <p:cNvSpPr/>
            <p:nvPr userDrawn="1"/>
          </p:nvSpPr>
          <p:spPr>
            <a:xfrm>
              <a:off x="10482146" y="5765181"/>
              <a:ext cx="660710" cy="660710"/>
            </a:xfrm>
            <a:prstGeom prst="star7">
              <a:avLst>
                <a:gd name="adj" fmla="val 26462"/>
                <a:gd name="hf" fmla="val 102572"/>
                <a:gd name="vf" fmla="val 105210"/>
              </a:avLst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425023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D307C1-C31F-E245-B75C-429011A9B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341" y="571497"/>
            <a:ext cx="10454659" cy="28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2FBB58-98D0-674A-BD41-7A17BC14B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8000" y="1428749"/>
            <a:ext cx="10668000" cy="45719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EEF05B-7EDA-7644-8F1B-DB5FAF05CA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8000" y="6356350"/>
            <a:ext cx="92540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AU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2FF5DC-1149-1343-A19D-550CFFDE57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668933" y="6356350"/>
            <a:ext cx="20150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AU"/>
              <a:t>/   17 January 2019    /  </a:t>
            </a:r>
            <a:fld id="{E91776A3-428B-2245-A3F3-E204F091ED4D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40681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2" r:id="rId2"/>
    <p:sldLayoutId id="2147483669" r:id="rId3"/>
    <p:sldLayoutId id="2147483670" r:id="rId4"/>
    <p:sldLayoutId id="2147483671" r:id="rId5"/>
    <p:sldLayoutId id="2147483672" r:id="rId6"/>
    <p:sldLayoutId id="2147483664" r:id="rId7"/>
    <p:sldLayoutId id="2147483665" r:id="rId8"/>
    <p:sldLayoutId id="2147483666" r:id="rId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1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800" b="1" kern="1200">
          <a:solidFill>
            <a:schemeClr val="accent6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600" kern="1200">
          <a:solidFill>
            <a:schemeClr val="accent6"/>
          </a:solidFill>
          <a:latin typeface="+mn-lt"/>
          <a:ea typeface="+mn-ea"/>
          <a:cs typeface="+mn-cs"/>
        </a:defRPr>
      </a:lvl2pPr>
      <a:lvl3pPr marL="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540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accent6"/>
          </a:solidFill>
          <a:latin typeface="+mn-lt"/>
          <a:ea typeface="+mn-ea"/>
          <a:cs typeface="+mn-cs"/>
        </a:defRPr>
      </a:lvl4pPr>
      <a:lvl5pPr marL="1080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sv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71B00E8-251A-C742-88ED-C49AE9D419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8000" y="2571752"/>
            <a:ext cx="5708073" cy="679448"/>
          </a:xfrm>
        </p:spPr>
        <p:txBody>
          <a:bodyPr>
            <a:normAutofit fontScale="90000"/>
          </a:bodyPr>
          <a:lstStyle/>
          <a:p>
            <a:r>
              <a:rPr lang="en-AU" sz="3600"/>
              <a:t>Australia Awards Scholarships</a:t>
            </a:r>
          </a:p>
        </p:txBody>
      </p:sp>
      <p:sp>
        <p:nvSpPr>
          <p:cNvPr id="2" name="Title 6">
            <a:extLst>
              <a:ext uri="{FF2B5EF4-FFF2-40B4-BE49-F238E27FC236}">
                <a16:creationId xmlns:a16="http://schemas.microsoft.com/office/drawing/2014/main" id="{8CCDF696-57BB-CC83-8459-BB1EB6E8EA24}"/>
              </a:ext>
            </a:extLst>
          </p:cNvPr>
          <p:cNvSpPr txBox="1">
            <a:spLocks/>
          </p:cNvSpPr>
          <p:nvPr/>
        </p:nvSpPr>
        <p:spPr>
          <a:xfrm>
            <a:off x="508000" y="3251201"/>
            <a:ext cx="5708073" cy="609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AU" sz="4400" kern="120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/>
              <a:t>In Cambodia</a:t>
            </a:r>
          </a:p>
        </p:txBody>
      </p:sp>
      <p:pic>
        <p:nvPicPr>
          <p:cNvPr id="5" name="Picture 4" descr="A close-up of logos&#10;&#10;Description automatically generated">
            <a:extLst>
              <a:ext uri="{FF2B5EF4-FFF2-40B4-BE49-F238E27FC236}">
                <a16:creationId xmlns:a16="http://schemas.microsoft.com/office/drawing/2014/main" id="{A7A4E791-5908-E936-DD04-1A84D2C6ACE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47430"/>
          <a:stretch/>
        </p:blipFill>
        <p:spPr>
          <a:xfrm>
            <a:off x="347619" y="460132"/>
            <a:ext cx="1572621" cy="1232602"/>
          </a:xfrm>
          <a:prstGeom prst="rect">
            <a:avLst/>
          </a:prstGeom>
        </p:spPr>
      </p:pic>
      <p:sp>
        <p:nvSpPr>
          <p:cNvPr id="4" name="Subtitle 3">
            <a:extLst>
              <a:ext uri="{FF2B5EF4-FFF2-40B4-BE49-F238E27FC236}">
                <a16:creationId xmlns:a16="http://schemas.microsoft.com/office/drawing/2014/main" id="{9CD7EC26-D08A-B5D8-B2A4-5F1CE026A7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8000" y="5143500"/>
            <a:ext cx="4475480" cy="857252"/>
          </a:xfrm>
        </p:spPr>
        <p:txBody>
          <a:bodyPr/>
          <a:lstStyle/>
          <a:p>
            <a:r>
              <a:rPr lang="en-US"/>
              <a:t>Tuesday 24 January 2025</a:t>
            </a:r>
          </a:p>
        </p:txBody>
      </p:sp>
      <p:sp>
        <p:nvSpPr>
          <p:cNvPr id="6" name="Subtitle 3">
            <a:extLst>
              <a:ext uri="{FF2B5EF4-FFF2-40B4-BE49-F238E27FC236}">
                <a16:creationId xmlns:a16="http://schemas.microsoft.com/office/drawing/2014/main" id="{779BEF42-50CA-5BE7-38B5-C70052C742F4}"/>
              </a:ext>
            </a:extLst>
          </p:cNvPr>
          <p:cNvSpPr txBox="1">
            <a:spLocks/>
          </p:cNvSpPr>
          <p:nvPr/>
        </p:nvSpPr>
        <p:spPr>
          <a:xfrm>
            <a:off x="507999" y="5197473"/>
            <a:ext cx="5708073" cy="37465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Pre-departure Training - </a:t>
            </a:r>
            <a:r>
              <a:rPr lang="en-US" b="1"/>
              <a:t>Tender Briefing</a:t>
            </a:r>
          </a:p>
        </p:txBody>
      </p:sp>
    </p:spTree>
    <p:extLst>
      <p:ext uri="{BB962C8B-B14F-4D97-AF65-F5344CB8AC3E}">
        <p14:creationId xmlns:p14="http://schemas.microsoft.com/office/powerpoint/2010/main" val="84925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379C87-0D46-B53C-9894-B18DD71517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E9D1C-D4A4-399A-6151-699C8D9B4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Australia Awards Scholarship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3C82FD-C0A0-3969-5D35-F29ED5364C6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8000" y="1067062"/>
            <a:ext cx="10668000" cy="365126"/>
          </a:xfrm>
        </p:spPr>
        <p:txBody>
          <a:bodyPr/>
          <a:lstStyle/>
          <a:p>
            <a:r>
              <a:rPr lang="en-US" sz="2800">
                <a:latin typeface="+mj-lt"/>
              </a:rPr>
              <a:t>Selection Criteria</a:t>
            </a:r>
            <a:endParaRPr lang="en-AU" sz="2800">
              <a:latin typeface="+mj-lt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D2E5A67-EF29-C465-51F3-F7E46692E4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8000" y="1643353"/>
            <a:ext cx="11369261" cy="4823738"/>
          </a:xfrm>
        </p:spPr>
        <p:txBody>
          <a:bodyPr>
            <a:normAutofit fontScale="92500" lnSpcReduction="10000"/>
          </a:bodyPr>
          <a:lstStyle/>
          <a:p>
            <a:pPr marR="0" lvl="0" algn="just">
              <a:lnSpc>
                <a:spcPct val="105000"/>
              </a:lnSpc>
              <a:spcBef>
                <a:spcPts val="300"/>
              </a:spcBef>
              <a:spcAft>
                <a:spcPts val="300"/>
              </a:spcAft>
            </a:pPr>
            <a:r>
              <a:rPr lang="en-AU" sz="280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Technical – 80%</a:t>
            </a:r>
          </a:p>
          <a:p>
            <a:pPr marL="346075" marR="0" lvl="0" indent="-346075" algn="just">
              <a:lnSpc>
                <a:spcPct val="105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800" b="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Capability - </a:t>
            </a:r>
            <a:r>
              <a:rPr lang="en-AU" sz="2800" b="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prior performance and demonstrated experience </a:t>
            </a:r>
            <a:endParaRPr lang="en-US" sz="2800" b="0" dirty="0">
              <a:solidFill>
                <a:schemeClr val="accent6">
                  <a:lumMod val="50000"/>
                </a:schemeClr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2800" b="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Personnel</a:t>
            </a:r>
            <a:endParaRPr lang="en-US" sz="2800" b="0" dirty="0">
              <a:solidFill>
                <a:schemeClr val="accent6">
                  <a:lumMod val="50000"/>
                </a:schemeClr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5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800" b="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Training Design and Delivery - </a:t>
            </a:r>
            <a:r>
              <a:rPr lang="en-AU" sz="2800" b="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technical capacity and response to specification (including online learning platform)</a:t>
            </a:r>
            <a:endParaRPr lang="en-US" sz="2800" b="0" dirty="0">
              <a:solidFill>
                <a:schemeClr val="accent6">
                  <a:lumMod val="50000"/>
                </a:schemeClr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5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800" b="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Social inclusion</a:t>
            </a:r>
            <a:r>
              <a:rPr lang="en-AU" sz="2800" b="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2800" b="0" dirty="0">
              <a:solidFill>
                <a:schemeClr val="accent6">
                  <a:lumMod val="50000"/>
                </a:schemeClr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2800" b="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</a:rPr>
              <a:t>Innovation and Value-Add</a:t>
            </a:r>
          </a:p>
          <a:p>
            <a:pPr marR="0" lvl="0" algn="just">
              <a:spcBef>
                <a:spcPts val="200"/>
              </a:spcBef>
              <a:spcAft>
                <a:spcPts val="200"/>
              </a:spcAft>
            </a:pPr>
            <a:endParaRPr lang="en-AU" sz="2800" b="0" dirty="0">
              <a:solidFill>
                <a:schemeClr val="accent6">
                  <a:lumMod val="50000"/>
                </a:schemeClr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marR="0" lvl="0" algn="just">
              <a:spcBef>
                <a:spcPts val="200"/>
              </a:spcBef>
              <a:spcAft>
                <a:spcPts val="200"/>
              </a:spcAft>
            </a:pPr>
            <a:r>
              <a:rPr lang="en-AU" sz="2800" dirty="0">
                <a:solidFill>
                  <a:schemeClr val="accent6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</a:rPr>
              <a:t>Financial – 20%</a:t>
            </a:r>
            <a:endParaRPr lang="en-US" sz="2800" dirty="0">
              <a:solidFill>
                <a:schemeClr val="accent6">
                  <a:lumMod val="50000"/>
                </a:schemeClr>
              </a:solidFill>
              <a:latin typeface="+mj-lt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AU" sz="2800" b="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Price / Cost</a:t>
            </a:r>
          </a:p>
          <a:p>
            <a:pPr marL="342900" marR="0" lvl="0" indent="-342900" algn="just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800" b="0" dirty="0">
                <a:solidFill>
                  <a:schemeClr val="accent6">
                    <a:lumMod val="50000"/>
                  </a:schemeClr>
                </a:solidFill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Cost of delivery </a:t>
            </a:r>
            <a:r>
              <a:rPr lang="en-US" sz="2800" b="0">
                <a:solidFill>
                  <a:schemeClr val="accent6">
                    <a:lumMod val="50000"/>
                  </a:schemeClr>
                </a:solidFill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for 1 cohort </a:t>
            </a:r>
            <a:r>
              <a:rPr lang="en-US" sz="2800" b="0" dirty="0">
                <a:solidFill>
                  <a:schemeClr val="accent6">
                    <a:lumMod val="50000"/>
                  </a:schemeClr>
                </a:solidFill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of 40 </a:t>
            </a:r>
            <a:r>
              <a:rPr lang="en-US" sz="2800" b="0">
                <a:solidFill>
                  <a:schemeClr val="accent6">
                    <a:lumMod val="50000"/>
                  </a:schemeClr>
                </a:solidFill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provisional awardees</a:t>
            </a:r>
            <a:endParaRPr lang="en-AU" sz="2800" b="0" dirty="0">
              <a:solidFill>
                <a:schemeClr val="accent6">
                  <a:lumMod val="50000"/>
                </a:schemeClr>
              </a:solidFill>
              <a:latin typeface="+mj-lt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31814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25AED2-9834-DCED-38FF-D9DF5726B1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6C470-ACA9-330E-4A04-BC113DE94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Australia Awards Scholarship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4D6003-BDF1-D4E6-5C4C-79EB24C41E4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8000" y="948543"/>
            <a:ext cx="10668000" cy="365126"/>
          </a:xfrm>
        </p:spPr>
        <p:txBody>
          <a:bodyPr/>
          <a:lstStyle/>
          <a:p>
            <a:r>
              <a:rPr lang="en-US" sz="2800">
                <a:latin typeface="+mj-lt"/>
              </a:rPr>
              <a:t>Timetable</a:t>
            </a:r>
            <a:endParaRPr lang="en-AU" sz="2800">
              <a:latin typeface="+mj-lt"/>
            </a:endParaRP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E70CD3C8-DC45-B17C-2CC8-ADC98AC4C335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91423170"/>
              </p:ext>
            </p:extLst>
          </p:nvPr>
        </p:nvGraphicFramePr>
        <p:xfrm>
          <a:off x="507999" y="1442055"/>
          <a:ext cx="11301141" cy="478316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{F5AB1C69-6EDB-4FF4-983F-18BD219EF322}</a:tableStyleId>
              </a:tblPr>
              <a:tblGrid>
                <a:gridCol w="5754541">
                  <a:extLst>
                    <a:ext uri="{9D8B030D-6E8A-4147-A177-3AD203B41FA5}">
                      <a16:colId xmlns:a16="http://schemas.microsoft.com/office/drawing/2014/main" val="3376722288"/>
                    </a:ext>
                  </a:extLst>
                </a:gridCol>
                <a:gridCol w="5546600">
                  <a:extLst>
                    <a:ext uri="{9D8B030D-6E8A-4147-A177-3AD203B41FA5}">
                      <a16:colId xmlns:a16="http://schemas.microsoft.com/office/drawing/2014/main" val="3386089068"/>
                    </a:ext>
                  </a:extLst>
                </a:gridCol>
              </a:tblGrid>
              <a:tr h="51250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2000" b="1">
                          <a:solidFill>
                            <a:schemeClr val="bg1"/>
                          </a:solidFill>
                          <a:effectLst/>
                        </a:rPr>
                        <a:t>Activity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+mj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57" marR="32657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2000" b="1">
                          <a:solidFill>
                            <a:schemeClr val="bg1"/>
                          </a:solidFill>
                          <a:effectLst/>
                        </a:rPr>
                        <a:t>Date</a:t>
                      </a:r>
                      <a:endParaRPr lang="en-US" sz="2000" b="1">
                        <a:solidFill>
                          <a:schemeClr val="bg1"/>
                        </a:solidFill>
                        <a:effectLst/>
                        <a:latin typeface="+mj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57" marR="32657" marT="0" marB="0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32778"/>
                  </a:ext>
                </a:extLst>
              </a:tr>
              <a:tr h="4841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2000" b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Invitation Issue Date</a:t>
                      </a:r>
                      <a:endParaRPr lang="en-US" sz="2000" b="1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57" marR="3265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2000" b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Tuesday 14 January 2025</a:t>
                      </a:r>
                      <a:endParaRPr lang="en-US" sz="2000" b="1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57" marR="3265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176924"/>
                  </a:ext>
                </a:extLst>
              </a:tr>
              <a:tr h="4841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2000" b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Briefing Date</a:t>
                      </a:r>
                      <a:endParaRPr lang="en-US" sz="2000" b="1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57" marR="3265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2000" b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Tuesday 21 or Friday, 24 January 2025</a:t>
                      </a:r>
                      <a:endParaRPr lang="en-US" sz="2000" b="1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57" marR="3265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188678"/>
                  </a:ext>
                </a:extLst>
              </a:tr>
              <a:tr h="42618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2000" b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Last Queries Date </a:t>
                      </a:r>
                      <a:endParaRPr lang="en-US" sz="2000" b="1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57" marR="3265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2000" b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Friday 7 February 2025 at 5:00pm (AEDST)</a:t>
                      </a:r>
                      <a:endParaRPr lang="en-US" sz="2000" b="1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57" marR="3265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46072"/>
                  </a:ext>
                </a:extLst>
              </a:tr>
              <a:tr h="45451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2000" b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Closing Date and Time</a:t>
                      </a:r>
                      <a:endParaRPr lang="en-US" sz="2000" b="1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57" marR="3265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2000" b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Friday 14 February 2025 at 5:00pm (AEDST)</a:t>
                      </a:r>
                      <a:endParaRPr lang="en-US" sz="2000" b="1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57" marR="3265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955585"/>
                  </a:ext>
                </a:extLst>
              </a:tr>
              <a:tr h="33222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2000" b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Completion of evaluation</a:t>
                      </a:r>
                      <a:endParaRPr lang="en-US" sz="2000" b="1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57" marR="3265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2000" b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Friday 28 February 2025*</a:t>
                      </a:r>
                      <a:endParaRPr lang="en-US" sz="2000" b="1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57" marR="3265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296982"/>
                  </a:ext>
                </a:extLst>
              </a:tr>
              <a:tr h="4976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2000" b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Notification to successful Service Providers(s)</a:t>
                      </a:r>
                      <a:endParaRPr lang="en-US" sz="2000" b="1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57" marR="3265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2000" b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Early March 2025*</a:t>
                      </a:r>
                      <a:endParaRPr lang="en-US" sz="2000" b="1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57" marR="3265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065271"/>
                  </a:ext>
                </a:extLst>
              </a:tr>
              <a:tr h="48688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2000" b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Contract executed</a:t>
                      </a:r>
                      <a:endParaRPr lang="en-US" sz="2000" b="1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57" marR="3265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2000" b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Mid-March 2025* </a:t>
                      </a:r>
                      <a:endParaRPr lang="en-US" sz="2000" b="1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57" marR="3265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486705"/>
                  </a:ext>
                </a:extLst>
              </a:tr>
              <a:tr h="55027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2000" b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Notification to unsuccessful Service Providers(s)</a:t>
                      </a:r>
                      <a:endParaRPr lang="en-US" sz="2000" b="1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57" marR="3265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2000" b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Early March 2025*</a:t>
                      </a:r>
                      <a:endParaRPr lang="en-US" sz="2000" b="1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57" marR="3265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524069"/>
                  </a:ext>
                </a:extLst>
              </a:tr>
              <a:tr h="48553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2000" b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Contract commencement</a:t>
                      </a:r>
                      <a:endParaRPr lang="en-US" sz="2000" b="1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57" marR="3265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2000" b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Late March 2025*</a:t>
                      </a:r>
                      <a:endParaRPr lang="en-US" sz="2000" b="1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j-lt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57" marR="32657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796191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A393C0A3-6E21-B221-A436-E9522E4F8392}"/>
              </a:ext>
            </a:extLst>
          </p:cNvPr>
          <p:cNvSpPr txBox="1"/>
          <p:nvPr/>
        </p:nvSpPr>
        <p:spPr>
          <a:xfrm>
            <a:off x="507999" y="6488668"/>
            <a:ext cx="294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* Subject to DFAT approval</a:t>
            </a:r>
          </a:p>
        </p:txBody>
      </p:sp>
    </p:spTree>
    <p:extLst>
      <p:ext uri="{BB962C8B-B14F-4D97-AF65-F5344CB8AC3E}">
        <p14:creationId xmlns:p14="http://schemas.microsoft.com/office/powerpoint/2010/main" val="39233516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A4D940-81F0-8CF8-68BE-E552759290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38893-5B5F-E4EE-EE86-6DD4C7AB1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Australia Awards Scholarship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B6522E-AF00-9635-D876-B233A8AC77E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247268" y="2884711"/>
            <a:ext cx="10668000" cy="365126"/>
          </a:xfrm>
        </p:spPr>
        <p:txBody>
          <a:bodyPr/>
          <a:lstStyle/>
          <a:p>
            <a:r>
              <a:rPr lang="en-AU" sz="4000">
                <a:latin typeface="+mj-lt"/>
              </a:rPr>
              <a:t>Questions</a:t>
            </a:r>
          </a:p>
        </p:txBody>
      </p:sp>
      <p:pic>
        <p:nvPicPr>
          <p:cNvPr id="4" name="Graphic 3" descr="Questions with solid fill">
            <a:extLst>
              <a:ext uri="{FF2B5EF4-FFF2-40B4-BE49-F238E27FC236}">
                <a16:creationId xmlns:a16="http://schemas.microsoft.com/office/drawing/2014/main" id="{A130708B-0134-5057-A1C7-CC442BAB8C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055005" y="3429000"/>
            <a:ext cx="2167054" cy="2167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6253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5529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B3BA4A-2B13-6E5D-41DB-1C1F971219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0A8A5-0B03-580B-CEF8-8A0B8082C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Australia Awards Scholarship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A817F8-DACD-E90B-7A77-A906C44002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8000" y="982798"/>
            <a:ext cx="10668000" cy="365126"/>
          </a:xfrm>
        </p:spPr>
        <p:txBody>
          <a:bodyPr/>
          <a:lstStyle/>
          <a:p>
            <a:r>
              <a:rPr lang="en-US" sz="2800">
                <a:latin typeface="+mj-lt"/>
              </a:rPr>
              <a:t>What we are looking for</a:t>
            </a:r>
            <a:endParaRPr lang="en-AU" sz="2800">
              <a:latin typeface="+mj-lt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1B96EE7-DBAF-428D-52F1-9F552F6812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3746" y="1594623"/>
            <a:ext cx="11586117" cy="5107259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400" b="0">
                <a:solidFill>
                  <a:schemeClr val="accent6">
                    <a:lumMod val="50000"/>
                  </a:schemeClr>
                </a:solidFill>
                <a:latin typeface="+mj-lt"/>
              </a:rPr>
              <a:t>Experienced delivery partner to design and deliver Pre-Departure Training (PDT) for 3 cohorts of Australia Awards Scholarships awardees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400" b="0">
                <a:solidFill>
                  <a:schemeClr val="accent6">
                    <a:lumMod val="50000"/>
                  </a:schemeClr>
                </a:solidFill>
                <a:latin typeface="+mj-lt"/>
              </a:rPr>
              <a:t>Hybrid program - One week online and two weeks face-to-face in Phnom Penh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400" b="0">
                <a:solidFill>
                  <a:schemeClr val="accent6">
                    <a:lumMod val="50000"/>
                  </a:schemeClr>
                </a:solidFill>
                <a:latin typeface="+mj-lt"/>
              </a:rPr>
              <a:t>Objective: Awardees are well academically and socially prepared and mobilised to study effectively in Australia</a:t>
            </a:r>
          </a:p>
          <a:p>
            <a:pPr marL="803275" indent="-346075">
              <a:buFont typeface="Wingdings" panose="05000000000000000000" pitchFamily="2" charset="2"/>
              <a:buChar char="Ø"/>
            </a:pPr>
            <a:r>
              <a:rPr lang="en-AU" sz="2400" b="0">
                <a:solidFill>
                  <a:schemeClr val="accent6">
                    <a:lumMod val="50000"/>
                  </a:schemeClr>
                </a:solidFill>
                <a:latin typeface="+mj-lt"/>
              </a:rPr>
              <a:t>Scholarship Preparedness</a:t>
            </a:r>
          </a:p>
          <a:p>
            <a:pPr marL="457200">
              <a:buFont typeface="Wingdings" panose="05000000000000000000" pitchFamily="2" charset="2"/>
              <a:buChar char="Ø"/>
            </a:pPr>
            <a:r>
              <a:rPr lang="en-AU" sz="2400" b="0">
                <a:solidFill>
                  <a:schemeClr val="accent6">
                    <a:lumMod val="50000"/>
                  </a:schemeClr>
                </a:solidFill>
                <a:latin typeface="+mj-lt"/>
              </a:rPr>
              <a:t> Academic Preparedness</a:t>
            </a:r>
          </a:p>
          <a:p>
            <a:pPr marL="457200">
              <a:buFont typeface="Wingdings" panose="05000000000000000000" pitchFamily="2" charset="2"/>
              <a:buChar char="Ø"/>
            </a:pPr>
            <a:r>
              <a:rPr lang="en-AU" sz="2400" b="0">
                <a:solidFill>
                  <a:schemeClr val="accent6">
                    <a:lumMod val="50000"/>
                  </a:schemeClr>
                </a:solidFill>
                <a:latin typeface="+mj-lt"/>
              </a:rPr>
              <a:t> Social Preparedness</a:t>
            </a:r>
          </a:p>
          <a:p>
            <a:pPr marL="457200">
              <a:buFont typeface="Wingdings" panose="05000000000000000000" pitchFamily="2" charset="2"/>
              <a:buChar char="Ø"/>
            </a:pPr>
            <a:r>
              <a:rPr lang="en-AU" sz="2400" b="0">
                <a:solidFill>
                  <a:schemeClr val="accent6">
                    <a:lumMod val="50000"/>
                  </a:schemeClr>
                </a:solidFill>
                <a:latin typeface="+mj-lt"/>
              </a:rPr>
              <a:t> Inclusion Preparedness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b="0">
                <a:solidFill>
                  <a:schemeClr val="accent6">
                    <a:lumMod val="50000"/>
                  </a:schemeClr>
                </a:solidFill>
                <a:latin typeface="+mj-lt"/>
                <a:ea typeface="Times" panose="02020603050405020304" pitchFamily="18" charset="0"/>
              </a:rPr>
              <a:t>Academic Preparedness &amp; Social Preparedness will make up  majority of the PDT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b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" panose="02020603050405020304" pitchFamily="18" charset="0"/>
              </a:rPr>
              <a:t>Practical advice:  what its </a:t>
            </a:r>
            <a:r>
              <a:rPr lang="en-AU" sz="240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" panose="02020603050405020304" pitchFamily="18" charset="0"/>
              </a:rPr>
              <a:t>actually</a:t>
            </a:r>
            <a:r>
              <a:rPr lang="en-AU" sz="2400" b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" panose="02020603050405020304" pitchFamily="18" charset="0"/>
              </a:rPr>
              <a:t> like to study and live in Australia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23327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696269-C4A0-2DC1-790C-B17295C304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E91CD-403C-F885-F475-BE43C439F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Australia Awards Scholarship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DAEBB3-7B1F-49FE-E2DF-A51A3B3ECA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8000" y="855897"/>
            <a:ext cx="10668000" cy="365126"/>
          </a:xfrm>
        </p:spPr>
        <p:txBody>
          <a:bodyPr/>
          <a:lstStyle/>
          <a:p>
            <a:r>
              <a:rPr lang="en-US" sz="2800">
                <a:latin typeface="+mj-lt"/>
              </a:rPr>
              <a:t>Who are the Awardees</a:t>
            </a:r>
            <a:endParaRPr lang="en-AU" sz="2800">
              <a:latin typeface="+mj-lt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D092D97-3068-AED5-CD0D-9999923A8E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6488" y="1438516"/>
            <a:ext cx="11579922" cy="5687122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600" b="0">
                <a:solidFill>
                  <a:schemeClr val="accent6">
                    <a:lumMod val="50000"/>
                  </a:schemeClr>
                </a:solidFill>
                <a:latin typeface="+mj-lt"/>
              </a:rPr>
              <a:t>Predominantly Master by Coursework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600" b="0">
                <a:solidFill>
                  <a:schemeClr val="accent6">
                    <a:lumMod val="50000"/>
                  </a:schemeClr>
                </a:solidFill>
                <a:latin typeface="+mj-lt"/>
              </a:rPr>
              <a:t>Small number of PhDs (2 to 6) - some exempted as AAS alumni but encouraged to attend certain sessions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600" b="0">
                <a:solidFill>
                  <a:schemeClr val="accent6">
                    <a:lumMod val="50000"/>
                  </a:schemeClr>
                </a:solidFill>
                <a:latin typeface="+mj-lt"/>
              </a:rPr>
              <a:t>All awardees have IELTS 6.5 with no band less than 6.0</a:t>
            </a:r>
          </a:p>
          <a:p>
            <a:pPr marL="858838" indent="-512763">
              <a:buFont typeface="Wingdings" panose="05000000000000000000" pitchFamily="2" charset="2"/>
              <a:buChar char="Ø"/>
            </a:pPr>
            <a:r>
              <a:rPr lang="en-AU" sz="2600" b="0">
                <a:solidFill>
                  <a:schemeClr val="accent6">
                    <a:lumMod val="50000"/>
                  </a:schemeClr>
                </a:solidFill>
                <a:latin typeface="+mj-lt"/>
              </a:rPr>
              <a:t> most had IELTS 6.5 at application stage</a:t>
            </a:r>
          </a:p>
          <a:p>
            <a:pPr marL="858838" indent="-512763">
              <a:buFont typeface="Wingdings" panose="05000000000000000000" pitchFamily="2" charset="2"/>
              <a:buChar char="Ø"/>
            </a:pPr>
            <a:r>
              <a:rPr lang="en-AU" sz="2600" b="0">
                <a:solidFill>
                  <a:schemeClr val="accent6">
                    <a:lumMod val="50000"/>
                  </a:schemeClr>
                </a:solidFill>
                <a:latin typeface="+mj-lt"/>
              </a:rPr>
              <a:t> some took part in 6 months ELT with IELTS 6.0 at entry</a:t>
            </a:r>
          </a:p>
          <a:p>
            <a:pPr marL="858838" indent="-512763">
              <a:buFont typeface="Wingdings" panose="05000000000000000000" pitchFamily="2" charset="2"/>
              <a:buChar char="Ø"/>
            </a:pPr>
            <a:r>
              <a:rPr lang="en-AU" sz="2600" b="0">
                <a:solidFill>
                  <a:schemeClr val="accent6">
                    <a:lumMod val="50000"/>
                  </a:schemeClr>
                </a:solidFill>
                <a:latin typeface="+mj-lt"/>
              </a:rPr>
              <a:t> some came through Equity Pathways Program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600" b="0">
                <a:solidFill>
                  <a:schemeClr val="accent6">
                    <a:lumMod val="50000"/>
                  </a:schemeClr>
                </a:solidFill>
                <a:latin typeface="+mj-lt"/>
              </a:rPr>
              <a:t>Good gender balance</a:t>
            </a:r>
          </a:p>
          <a:p>
            <a:pPr marL="969963" indent="-623888">
              <a:buFont typeface="Wingdings" panose="05000000000000000000" pitchFamily="2" charset="2"/>
              <a:buChar char="Ø"/>
            </a:pPr>
            <a:r>
              <a:rPr lang="en-AU" sz="2600" b="0">
                <a:solidFill>
                  <a:schemeClr val="accent6">
                    <a:lumMod val="50000"/>
                  </a:schemeClr>
                </a:solidFill>
                <a:latin typeface="+mj-lt"/>
              </a:rPr>
              <a:t>&gt;50% women for last 6 intakes</a:t>
            </a:r>
          </a:p>
          <a:p>
            <a:pPr marL="969963" indent="-623888">
              <a:buFont typeface="Wingdings" panose="05000000000000000000" pitchFamily="2" charset="2"/>
              <a:buChar char="Ø"/>
            </a:pPr>
            <a:r>
              <a:rPr lang="en-AU" sz="2600" b="0">
                <a:solidFill>
                  <a:schemeClr val="accent6">
                    <a:lumMod val="50000"/>
                  </a:schemeClr>
                </a:solidFill>
                <a:latin typeface="+mj-lt"/>
              </a:rPr>
              <a:t>Some actively identify as LGBTIQA+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600" b="0">
                <a:solidFill>
                  <a:schemeClr val="accent6">
                    <a:lumMod val="50000"/>
                  </a:schemeClr>
                </a:solidFill>
                <a:latin typeface="+mj-lt"/>
              </a:rPr>
              <a:t>Mix of Public, NGO and Private sectors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600" b="0">
                <a:solidFill>
                  <a:schemeClr val="accent6">
                    <a:lumMod val="50000"/>
                  </a:schemeClr>
                </a:solidFill>
                <a:latin typeface="+mj-lt"/>
              </a:rPr>
              <a:t>Mix of study areas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600" b="0">
                <a:solidFill>
                  <a:schemeClr val="accent6">
                    <a:lumMod val="50000"/>
                  </a:schemeClr>
                </a:solidFill>
                <a:latin typeface="+mj-lt"/>
              </a:rPr>
              <a:t>Majority from Phnom Penh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600" b="0">
                <a:solidFill>
                  <a:schemeClr val="accent6">
                    <a:lumMod val="50000"/>
                  </a:schemeClr>
                </a:solidFill>
                <a:latin typeface="+mj-lt"/>
              </a:rPr>
              <a:t>Small number from more remote provinces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600" b="0">
                <a:solidFill>
                  <a:schemeClr val="accent6">
                    <a:lumMod val="50000"/>
                  </a:schemeClr>
                </a:solidFill>
                <a:latin typeface="+mj-lt"/>
              </a:rPr>
              <a:t>Some living with disability</a:t>
            </a:r>
          </a:p>
        </p:txBody>
      </p:sp>
    </p:spTree>
    <p:extLst>
      <p:ext uri="{BB962C8B-B14F-4D97-AF65-F5344CB8AC3E}">
        <p14:creationId xmlns:p14="http://schemas.microsoft.com/office/powerpoint/2010/main" val="2532967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97C94A-24F0-9FE2-3BB2-3EE65609A2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22685-145E-CDC0-4C0E-051D908FA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Australia Awards Scholarship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BFBE70-971E-21E2-4088-178FF355B14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8000" y="977852"/>
            <a:ext cx="10668000" cy="365126"/>
          </a:xfrm>
        </p:spPr>
        <p:txBody>
          <a:bodyPr/>
          <a:lstStyle/>
          <a:p>
            <a:r>
              <a:rPr lang="en-US" sz="2800">
                <a:latin typeface="+mj-lt"/>
              </a:rPr>
              <a:t>When - Training Schedule</a:t>
            </a:r>
            <a:endParaRPr lang="en-AU" sz="2800">
              <a:latin typeface="+mj-lt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8353EE7-22AE-2B27-E6AB-54D47D5C89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8000" y="1643354"/>
            <a:ext cx="11369261" cy="5020336"/>
          </a:xfrm>
        </p:spPr>
        <p:txBody>
          <a:bodyPr>
            <a:normAutofit fontScale="70000" lnSpcReduction="20000"/>
          </a:bodyPr>
          <a:lstStyle/>
          <a:p>
            <a:r>
              <a:rPr lang="en-US" sz="2800">
                <a:solidFill>
                  <a:schemeClr val="accent6">
                    <a:lumMod val="50000"/>
                  </a:schemeClr>
                </a:solidFill>
                <a:latin typeface="+mj-lt"/>
              </a:rPr>
              <a:t>Cohort 1: Intake 2025 – Semester 2, 2025 starters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0">
                <a:solidFill>
                  <a:schemeClr val="accent6">
                    <a:lumMod val="50000"/>
                  </a:schemeClr>
                </a:solidFill>
                <a:latin typeface="+mj-lt"/>
              </a:rPr>
              <a:t>up to 27 awardees: mainly ELT Group who entered ELT at IELTS 6.0 with no band less than 5.5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0">
                <a:solidFill>
                  <a:schemeClr val="accent6">
                    <a:lumMod val="50000"/>
                  </a:schemeClr>
                </a:solidFill>
                <a:latin typeface="+mj-lt"/>
              </a:rPr>
              <a:t>online (one week) from 7 to 11 April 2025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0">
                <a:solidFill>
                  <a:schemeClr val="accent6">
                    <a:lumMod val="50000"/>
                  </a:schemeClr>
                </a:solidFill>
                <a:latin typeface="+mj-lt"/>
              </a:rPr>
              <a:t>face-to-face in Phnom Penh (two weeks) from 21 April to 2 May 2025 (1 May is a public holiday)</a:t>
            </a:r>
          </a:p>
          <a:p>
            <a:endParaRPr lang="en-US" sz="2800" b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r>
              <a:rPr lang="en-US" sz="2800">
                <a:solidFill>
                  <a:schemeClr val="accent6">
                    <a:lumMod val="50000"/>
                  </a:schemeClr>
                </a:solidFill>
                <a:latin typeface="+mj-lt"/>
              </a:rPr>
              <a:t>Cohort 2: Intake 2026 – Semester 1, 2026 starters [Indicative]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0">
                <a:solidFill>
                  <a:schemeClr val="accent6">
                    <a:lumMod val="50000"/>
                  </a:schemeClr>
                </a:solidFill>
                <a:latin typeface="+mj-lt"/>
              </a:rPr>
              <a:t>up top 45 awardees: Direct Entry Group who had IELTS 6.5 with no band less than 6.0 at application stage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0">
                <a:solidFill>
                  <a:schemeClr val="accent6">
                    <a:lumMod val="50000"/>
                  </a:schemeClr>
                </a:solidFill>
                <a:latin typeface="+mj-lt"/>
              </a:rPr>
              <a:t>online (one week) from 10 to 14 November 2025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0">
                <a:solidFill>
                  <a:schemeClr val="accent6">
                    <a:lumMod val="50000"/>
                  </a:schemeClr>
                </a:solidFill>
                <a:latin typeface="+mj-lt"/>
              </a:rPr>
              <a:t>face-to-face in Phnom Penh) two weeks) from 24 to 28 November 2025</a:t>
            </a:r>
          </a:p>
          <a:p>
            <a:endParaRPr lang="en-US" sz="2800" b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r>
              <a:rPr lang="en-US" sz="2800">
                <a:solidFill>
                  <a:schemeClr val="accent6">
                    <a:lumMod val="50000"/>
                  </a:schemeClr>
                </a:solidFill>
                <a:latin typeface="+mj-lt"/>
              </a:rPr>
              <a:t>Cohort 3: Intake 2026 – Semester 2, 2026 starters [Indicative]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0">
                <a:solidFill>
                  <a:schemeClr val="accent6">
                    <a:lumMod val="50000"/>
                  </a:schemeClr>
                </a:solidFill>
                <a:latin typeface="+mj-lt"/>
              </a:rPr>
              <a:t> up to 25 awardees: mainly ELT Group who entered ELT at IELTS 6.0 with no band less than 5.5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0">
                <a:solidFill>
                  <a:schemeClr val="accent6">
                    <a:lumMod val="50000"/>
                  </a:schemeClr>
                </a:solidFill>
                <a:latin typeface="+mj-lt"/>
              </a:rPr>
              <a:t> online (one week) from 6 to 10 April 2026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0">
                <a:solidFill>
                  <a:schemeClr val="accent6">
                    <a:lumMod val="50000"/>
                  </a:schemeClr>
                </a:solidFill>
                <a:latin typeface="+mj-lt"/>
              </a:rPr>
              <a:t> face-to-face in Phnom Penh (two weeks) from 20 to 29 April 2026 (1 May is a public holiday). </a:t>
            </a:r>
          </a:p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6357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E350AF-6B08-68BD-3DA7-281E5628A8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3222B-37BC-D4FC-35C9-4EFFF8E31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Australia Awards Scholarship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095B48-DA7A-8B58-EBDA-50DF99CE5D8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8000" y="982798"/>
            <a:ext cx="10668000" cy="365126"/>
          </a:xfrm>
        </p:spPr>
        <p:txBody>
          <a:bodyPr/>
          <a:lstStyle/>
          <a:p>
            <a:r>
              <a:rPr lang="en-US" sz="2800">
                <a:latin typeface="+mj-lt"/>
              </a:rPr>
              <a:t>Risk Points to be considered in PDT Design</a:t>
            </a:r>
            <a:endParaRPr lang="en-AU" sz="2800">
              <a:latin typeface="+mj-lt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834CE4E-F690-021C-950A-C840DB3179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8000" y="1650380"/>
            <a:ext cx="11369261" cy="5013310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>
                <a:solidFill>
                  <a:schemeClr val="accent6">
                    <a:lumMod val="50000"/>
                  </a:schemeClr>
                </a:solidFill>
                <a:latin typeface="+mj-lt"/>
              </a:rPr>
              <a:t>First time overseas (or living or studying overseas)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>
                <a:solidFill>
                  <a:schemeClr val="accent6">
                    <a:lumMod val="50000"/>
                  </a:schemeClr>
                </a:solidFill>
                <a:latin typeface="+mj-lt"/>
              </a:rPr>
              <a:t>Period of time since last formal study (a number of years in some cases)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>
                <a:solidFill>
                  <a:schemeClr val="accent6">
                    <a:lumMod val="50000"/>
                  </a:schemeClr>
                </a:solidFill>
                <a:latin typeface="+mj-lt"/>
              </a:rPr>
              <a:t>Nature of PhD study (more self-determined and driven) compared to more structured master study (classes, tutorials, ongoing assignments)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>
                <a:solidFill>
                  <a:schemeClr val="accent6">
                    <a:lumMod val="50000"/>
                  </a:schemeClr>
                </a:solidFill>
                <a:latin typeface="+mj-lt"/>
              </a:rPr>
              <a:t>Limited digital skills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>
                <a:solidFill>
                  <a:schemeClr val="accent6">
                    <a:lumMod val="50000"/>
                  </a:schemeClr>
                </a:solidFill>
                <a:latin typeface="+mj-lt"/>
              </a:rPr>
              <a:t>Limited research and/or analytical skills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>
                <a:solidFill>
                  <a:schemeClr val="accent6">
                    <a:lumMod val="50000"/>
                  </a:schemeClr>
                </a:solidFill>
                <a:latin typeface="+mj-lt"/>
              </a:rPr>
              <a:t>Limited access to research materials.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>
                <a:solidFill>
                  <a:schemeClr val="accent6">
                    <a:lumMod val="50000"/>
                  </a:schemeClr>
                </a:solidFill>
                <a:latin typeface="+mj-lt"/>
              </a:rPr>
              <a:t>English language proficiency and/or confidence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>
                <a:solidFill>
                  <a:schemeClr val="accent6">
                    <a:lumMod val="50000"/>
                  </a:schemeClr>
                </a:solidFill>
                <a:latin typeface="+mj-lt"/>
              </a:rPr>
              <a:t>Dependents – accompanying or not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>
                <a:solidFill>
                  <a:schemeClr val="accent6">
                    <a:lumMod val="50000"/>
                  </a:schemeClr>
                </a:solidFill>
                <a:latin typeface="+mj-lt"/>
              </a:rPr>
              <a:t>Cost of living</a:t>
            </a:r>
          </a:p>
          <a:p>
            <a:r>
              <a:rPr lang="en-US" sz="2800">
                <a:solidFill>
                  <a:schemeClr val="accent6">
                    <a:lumMod val="50000"/>
                  </a:schemeClr>
                </a:solidFill>
                <a:latin typeface="+mj-lt"/>
              </a:rPr>
              <a:t>Academic struggles, not fitting in, isolation, financial pressures, stress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600" b="0"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66938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343ACB-8FB5-578D-DD54-5A99AFB0C5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64276-9E6E-B1A0-B671-683387409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Australia Awards Scholarship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1C2D7B-13FB-CACE-A7AA-46EC10F6C21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8000" y="1067062"/>
            <a:ext cx="10668000" cy="365126"/>
          </a:xfrm>
        </p:spPr>
        <p:txBody>
          <a:bodyPr/>
          <a:lstStyle/>
          <a:p>
            <a:r>
              <a:rPr lang="en-US" sz="2800">
                <a:latin typeface="+mj-lt"/>
              </a:rPr>
              <a:t>Scholarship Preparedness</a:t>
            </a:r>
            <a:endParaRPr lang="en-AU" sz="2800">
              <a:latin typeface="+mj-lt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D3714AA-2042-6E16-68EB-4A1FA84FC4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8000" y="1784196"/>
            <a:ext cx="11369261" cy="4879494"/>
          </a:xfrm>
        </p:spPr>
        <p:txBody>
          <a:bodyPr>
            <a:normAutofit lnSpcReduction="10000"/>
          </a:bodyPr>
          <a:lstStyle/>
          <a:p>
            <a:pPr marL="342900" marR="0" indent="-342900">
              <a:buFont typeface="Arial" panose="020B0604020202020204" pitchFamily="34" charset="0"/>
              <a:buChar char="•"/>
            </a:pPr>
            <a:r>
              <a:rPr lang="en-AU" sz="240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" panose="02020603050405020304" pitchFamily="18" charset="0"/>
              </a:rPr>
              <a:t>Scholarship Contract with DFAT &amp; Handbook</a:t>
            </a:r>
          </a:p>
          <a:p>
            <a:pPr marL="692150" marR="0" indent="-401638">
              <a:buFont typeface="Wingdings" panose="05000000000000000000" pitchFamily="2" charset="2"/>
              <a:buChar char="Ø"/>
            </a:pPr>
            <a:r>
              <a:rPr lang="en-AU" sz="2400" b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" panose="02020603050405020304" pitchFamily="18" charset="0"/>
              </a:rPr>
              <a:t>Responsibilities</a:t>
            </a:r>
          </a:p>
          <a:p>
            <a:pPr marL="692150" marR="0" indent="-401638">
              <a:buFont typeface="Wingdings" panose="05000000000000000000" pitchFamily="2" charset="2"/>
              <a:buChar char="Ø"/>
            </a:pPr>
            <a:r>
              <a:rPr lang="en-AU" sz="2400" b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" panose="02020603050405020304" pitchFamily="18" charset="0"/>
              </a:rPr>
              <a:t>Entitlements</a:t>
            </a:r>
          </a:p>
          <a:p>
            <a:pPr marL="692150" marR="0" indent="-401638">
              <a:buFont typeface="Wingdings" panose="05000000000000000000" pitchFamily="2" charset="2"/>
              <a:buChar char="Ø"/>
            </a:pPr>
            <a:r>
              <a:rPr lang="en-AU" sz="2400" b="0">
                <a:solidFill>
                  <a:schemeClr val="accent6">
                    <a:lumMod val="50000"/>
                  </a:schemeClr>
                </a:solidFill>
                <a:latin typeface="+mj-lt"/>
                <a:ea typeface="Times" panose="02020603050405020304" pitchFamily="18" charset="0"/>
              </a:rPr>
              <a:t>P</a:t>
            </a:r>
            <a:r>
              <a:rPr lang="en-AU" sz="2400" b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" panose="02020603050405020304" pitchFamily="18" charset="0"/>
              </a:rPr>
              <a:t>rocesses</a:t>
            </a:r>
            <a:endParaRPr lang="en-US" sz="2400" b="0">
              <a:solidFill>
                <a:schemeClr val="accent6">
                  <a:lumMod val="50000"/>
                </a:schemeClr>
              </a:solidFill>
              <a:effectLst/>
              <a:latin typeface="+mj-lt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>
                <a:solidFill>
                  <a:schemeClr val="accent6">
                    <a:lumMod val="50000"/>
                  </a:schemeClr>
                </a:solidFill>
                <a:latin typeface="+mj-lt"/>
              </a:rPr>
              <a:t>Development Outcomes</a:t>
            </a:r>
          </a:p>
          <a:p>
            <a:pPr marL="692150" indent="-457200">
              <a:buFont typeface="Wingdings" panose="05000000000000000000" pitchFamily="2" charset="2"/>
              <a:buChar char="Ø"/>
            </a:pPr>
            <a:r>
              <a:rPr lang="en-AU" sz="2400" b="0">
                <a:solidFill>
                  <a:schemeClr val="accent6">
                    <a:lumMod val="50000"/>
                  </a:schemeClr>
                </a:solidFill>
                <a:latin typeface="+mj-lt"/>
              </a:rPr>
              <a:t>Development scholarships</a:t>
            </a:r>
          </a:p>
          <a:p>
            <a:pPr marL="692150" indent="-457200">
              <a:buFont typeface="Wingdings" panose="05000000000000000000" pitchFamily="2" charset="2"/>
              <a:buChar char="Ø"/>
            </a:pPr>
            <a:r>
              <a:rPr lang="en-AU" sz="2400" b="0">
                <a:solidFill>
                  <a:schemeClr val="accent6">
                    <a:lumMod val="50000"/>
                  </a:schemeClr>
                </a:solidFill>
                <a:latin typeface="+mj-lt"/>
              </a:rPr>
              <a:t>Targeted outcomes</a:t>
            </a:r>
          </a:p>
          <a:p>
            <a:pPr marL="692150" indent="-457200">
              <a:buFont typeface="Wingdings" panose="05000000000000000000" pitchFamily="2" charset="2"/>
              <a:buChar char="Ø"/>
            </a:pPr>
            <a:r>
              <a:rPr lang="en-AU" sz="2400" b="0">
                <a:solidFill>
                  <a:schemeClr val="accent6">
                    <a:lumMod val="50000"/>
                  </a:schemeClr>
                </a:solidFill>
                <a:latin typeface="+mj-lt"/>
              </a:rPr>
              <a:t>People-to-people links</a:t>
            </a:r>
          </a:p>
          <a:p>
            <a:pPr marL="692150" indent="-457200">
              <a:buFont typeface="Wingdings" panose="05000000000000000000" pitchFamily="2" charset="2"/>
              <a:buChar char="Ø"/>
            </a:pPr>
            <a:r>
              <a:rPr lang="en-AU" sz="2400" b="0">
                <a:solidFill>
                  <a:schemeClr val="accent6">
                    <a:lumMod val="50000"/>
                  </a:schemeClr>
                </a:solidFill>
                <a:latin typeface="+mj-lt"/>
              </a:rPr>
              <a:t>Australia-Cambodia relationship</a:t>
            </a:r>
          </a:p>
          <a:p>
            <a:pPr marL="234950"/>
            <a:endParaRPr lang="en-AU" sz="2400" b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r>
              <a:rPr lang="en-AU" sz="2400">
                <a:solidFill>
                  <a:schemeClr val="accent6">
                    <a:lumMod val="50000"/>
                  </a:schemeClr>
                </a:solidFill>
                <a:latin typeface="+mj-lt"/>
              </a:rPr>
              <a:t>Delivery of this component will involve AAC, DFAT, Department of Home Affairs – AAC will discuss with successful party</a:t>
            </a:r>
          </a:p>
        </p:txBody>
      </p:sp>
    </p:spTree>
    <p:extLst>
      <p:ext uri="{BB962C8B-B14F-4D97-AF65-F5344CB8AC3E}">
        <p14:creationId xmlns:p14="http://schemas.microsoft.com/office/powerpoint/2010/main" val="1851824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D387EA-6DA0-F25A-3634-C3490F1166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6C98D-E8F5-CD17-A4D2-F208BB09D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Australia Awards Scholarship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92DF7B-6EC5-B9BF-7312-163F737E9D1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8000" y="1067062"/>
            <a:ext cx="10668000" cy="365126"/>
          </a:xfrm>
        </p:spPr>
        <p:txBody>
          <a:bodyPr/>
          <a:lstStyle/>
          <a:p>
            <a:r>
              <a:rPr lang="en-US" sz="2800">
                <a:latin typeface="+mj-lt"/>
              </a:rPr>
              <a:t>Academic Preparedness</a:t>
            </a:r>
            <a:endParaRPr lang="en-AU" sz="2800">
              <a:latin typeface="+mj-lt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1FA5D64-BC38-3180-DF84-54515132FA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8000" y="1784196"/>
            <a:ext cx="11369261" cy="4879494"/>
          </a:xfrm>
        </p:spPr>
        <p:txBody>
          <a:bodyPr>
            <a:normAutofit/>
          </a:bodyPr>
          <a:lstStyle/>
          <a:p>
            <a:pPr marL="342900" marR="0" indent="-342900">
              <a:buFont typeface="Arial" panose="020B0604020202020204" pitchFamily="34" charset="0"/>
              <a:buChar char="•"/>
            </a:pPr>
            <a:r>
              <a:rPr lang="en-US" sz="2800" b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Aptos" panose="020B0004020202020204" pitchFamily="34" charset="0"/>
              </a:rPr>
              <a:t>What will academic life in Australia be like</a:t>
            </a:r>
            <a:endParaRPr lang="en-US" sz="2800" b="0">
              <a:solidFill>
                <a:schemeClr val="accent6">
                  <a:lumMod val="50000"/>
                </a:schemeClr>
              </a:solidFill>
              <a:effectLst/>
              <a:latin typeface="+mj-lt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marR="0" indent="-342900">
              <a:buFont typeface="Arial" panose="020B0604020202020204" pitchFamily="34" charset="0"/>
              <a:buChar char="•"/>
            </a:pPr>
            <a:r>
              <a:rPr lang="en-US" sz="2800" b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Aptos" panose="020B0004020202020204" pitchFamily="34" charset="0"/>
              </a:rPr>
              <a:t>How will/might it be different</a:t>
            </a:r>
            <a:endParaRPr lang="en-US" sz="2800" b="0">
              <a:solidFill>
                <a:schemeClr val="accent6">
                  <a:lumMod val="50000"/>
                </a:schemeClr>
              </a:solidFill>
              <a:effectLst/>
              <a:latin typeface="+mj-lt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marR="0" indent="-342900">
              <a:buFont typeface="Arial" panose="020B0604020202020204" pitchFamily="34" charset="0"/>
              <a:buChar char="•"/>
            </a:pPr>
            <a:r>
              <a:rPr lang="en-US" sz="2800" b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Aptos" panose="020B0004020202020204" pitchFamily="34" charset="0"/>
              </a:rPr>
              <a:t>Different teaching and learning approach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Aptos" panose="020B0004020202020204" pitchFamily="34" charset="0"/>
              </a:rPr>
              <a:t>Different assessment approach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0">
                <a:solidFill>
                  <a:schemeClr val="accent6">
                    <a:lumMod val="50000"/>
                  </a:schemeClr>
                </a:solidFill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Digital services</a:t>
            </a:r>
            <a:endParaRPr lang="en-US" sz="2800" b="0">
              <a:solidFill>
                <a:schemeClr val="accent6">
                  <a:lumMod val="50000"/>
                </a:schemeClr>
              </a:solidFill>
              <a:effectLst/>
              <a:latin typeface="+mj-lt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0">
                <a:solidFill>
                  <a:schemeClr val="accent6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Aptos" panose="020B0004020202020204" pitchFamily="34" charset="0"/>
              </a:rPr>
              <a:t>How to access assistance if required</a:t>
            </a:r>
          </a:p>
          <a:p>
            <a:endParaRPr lang="en-US" sz="2800" b="0">
              <a:solidFill>
                <a:schemeClr val="accent6">
                  <a:lumMod val="50000"/>
                </a:schemeClr>
              </a:solidFill>
              <a:latin typeface="+mj-lt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r>
              <a:rPr lang="en-US" sz="2800">
                <a:solidFill>
                  <a:schemeClr val="accent6">
                    <a:lumMod val="50000"/>
                  </a:schemeClr>
                </a:solidFill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Education doesn’t just happen in the classroom – On-Award Enrichment, people-to-people links</a:t>
            </a:r>
          </a:p>
          <a:p>
            <a:pPr marL="0" marR="0"/>
            <a:endParaRPr lang="en-US" sz="2400">
              <a:solidFill>
                <a:srgbClr val="002060"/>
              </a:solidFill>
              <a:effectLst/>
              <a:latin typeface="+mj-lt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71821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468C5E-2DEB-CEED-CC33-9760B47DC1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5D679-6D8C-B996-297D-4C675CD07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Australia Awards Scholarship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1CBC19-9749-A978-B869-6D27B0A2F38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8000" y="1099886"/>
            <a:ext cx="10668000" cy="365126"/>
          </a:xfrm>
        </p:spPr>
        <p:txBody>
          <a:bodyPr/>
          <a:lstStyle/>
          <a:p>
            <a:r>
              <a:rPr lang="en-US" sz="2800">
                <a:latin typeface="+mj-lt"/>
              </a:rPr>
              <a:t>Social and Inclusion Preparedness</a:t>
            </a:r>
            <a:endParaRPr lang="en-AU" sz="2800">
              <a:latin typeface="+mj-lt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802FDA7-B19F-4208-59D2-F2B6938802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8000" y="1909723"/>
            <a:ext cx="11368049" cy="4758706"/>
          </a:xfrm>
        </p:spPr>
        <p:txBody>
          <a:bodyPr>
            <a:normAutofit fontScale="92500" lnSpcReduction="20000"/>
          </a:bodyPr>
          <a:lstStyle/>
          <a:p>
            <a:pPr marL="342900" marR="0" indent="-342900">
              <a:buFont typeface="Arial" panose="020B0604020202020204" pitchFamily="34" charset="0"/>
              <a:buChar char="•"/>
            </a:pPr>
            <a:r>
              <a:rPr lang="en-US" sz="2800" b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Aptos" panose="020B0004020202020204" pitchFamily="34" charset="0"/>
              </a:rPr>
              <a:t>What will living in Australia be like – for </a:t>
            </a:r>
            <a:r>
              <a:rPr lang="en-US" sz="2800" b="0">
                <a:solidFill>
                  <a:schemeClr val="accent6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Aptos" panose="020B0004020202020204" pitchFamily="34" charset="0"/>
              </a:rPr>
              <a:t>scholars</a:t>
            </a:r>
            <a:r>
              <a:rPr lang="en-US" sz="2800" b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Aptos" panose="020B0004020202020204" pitchFamily="34" charset="0"/>
              </a:rPr>
              <a:t>, for </a:t>
            </a:r>
            <a:r>
              <a:rPr lang="en-US" sz="2800" b="0">
                <a:solidFill>
                  <a:schemeClr val="accent6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Aptos" panose="020B0004020202020204" pitchFamily="34" charset="0"/>
              </a:rPr>
              <a:t>thei</a:t>
            </a:r>
            <a:r>
              <a:rPr lang="en-US" sz="2800" b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Aptos" panose="020B0004020202020204" pitchFamily="34" charset="0"/>
              </a:rPr>
              <a:t>r dependents</a:t>
            </a:r>
            <a:endParaRPr lang="en-US" sz="2800" b="0">
              <a:solidFill>
                <a:schemeClr val="accent6">
                  <a:lumMod val="50000"/>
                </a:schemeClr>
              </a:solidFill>
              <a:effectLst/>
              <a:latin typeface="+mj-lt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marR="0" indent="-342900">
              <a:buFont typeface="Arial" panose="020B0604020202020204" pitchFamily="34" charset="0"/>
              <a:buChar char="•"/>
            </a:pPr>
            <a:r>
              <a:rPr lang="en-US" sz="2800" b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Aptos" panose="020B0004020202020204" pitchFamily="34" charset="0"/>
              </a:rPr>
              <a:t>How will/might it be different</a:t>
            </a:r>
            <a:endParaRPr lang="en-US" sz="2800" b="0">
              <a:solidFill>
                <a:schemeClr val="accent6">
                  <a:lumMod val="50000"/>
                </a:schemeClr>
              </a:solidFill>
              <a:effectLst/>
              <a:latin typeface="+mj-lt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marR="0" indent="-342900">
              <a:buFont typeface="Arial" panose="020B0604020202020204" pitchFamily="34" charset="0"/>
              <a:buChar char="•"/>
            </a:pPr>
            <a:r>
              <a:rPr lang="en-US" sz="2800" b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Aptos" panose="020B0004020202020204" pitchFamily="34" charset="0"/>
              </a:rPr>
              <a:t>Different ways of doing things</a:t>
            </a:r>
          </a:p>
          <a:p>
            <a:pPr marL="342900" marR="0" indent="-342900">
              <a:buFont typeface="Arial" panose="020B0604020202020204" pitchFamily="34" charset="0"/>
              <a:buChar char="•"/>
            </a:pPr>
            <a:r>
              <a:rPr lang="en-US" sz="2800" b="0">
                <a:solidFill>
                  <a:schemeClr val="accent6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Aptos" panose="020B0004020202020204" pitchFamily="34" charset="0"/>
              </a:rPr>
              <a:t>Accessing services</a:t>
            </a:r>
          </a:p>
          <a:p>
            <a:pPr marL="342900" marR="0" indent="-342900">
              <a:buFont typeface="Arial" panose="020B0604020202020204" pitchFamily="34" charset="0"/>
              <a:buChar char="•"/>
            </a:pPr>
            <a:r>
              <a:rPr lang="en-US" sz="2800" b="0">
                <a:solidFill>
                  <a:schemeClr val="accent6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Aptos" panose="020B0004020202020204" pitchFamily="34" charset="0"/>
              </a:rPr>
              <a:t>Cost of living, budgeting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0">
                <a:solidFill>
                  <a:schemeClr val="accent6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Aptos" panose="020B0004020202020204" pitchFamily="34" charset="0"/>
              </a:rPr>
              <a:t>Things to look out for/be aware of</a:t>
            </a:r>
          </a:p>
          <a:p>
            <a:pPr marL="342900" marR="0" indent="-342900">
              <a:buFont typeface="Arial" panose="020B0604020202020204" pitchFamily="34" charset="0"/>
              <a:buChar char="•"/>
            </a:pPr>
            <a:r>
              <a:rPr lang="en-US" sz="2800" b="0">
                <a:solidFill>
                  <a:schemeClr val="accent6">
                    <a:lumMod val="50000"/>
                  </a:schemeClr>
                </a:solidFill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Racism </a:t>
            </a:r>
          </a:p>
          <a:p>
            <a:pPr marL="342900" marR="0" indent="-342900">
              <a:buFont typeface="Arial" panose="020B0604020202020204" pitchFamily="34" charset="0"/>
              <a:buChar char="•"/>
            </a:pPr>
            <a:r>
              <a:rPr lang="en-US" sz="2800" b="0">
                <a:solidFill>
                  <a:schemeClr val="accent6">
                    <a:lumMod val="50000"/>
                  </a:schemeClr>
                </a:solidFill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Laws</a:t>
            </a:r>
          </a:p>
          <a:p>
            <a:pPr marL="342900" marR="0" indent="-342900">
              <a:buFont typeface="Arial" panose="020B0604020202020204" pitchFamily="34" charset="0"/>
              <a:buChar char="•"/>
            </a:pPr>
            <a:r>
              <a:rPr lang="en-US" sz="2800" b="0">
                <a:solidFill>
                  <a:schemeClr val="accent6">
                    <a:lumMod val="50000"/>
                  </a:schemeClr>
                </a:solidFill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Climate</a:t>
            </a:r>
          </a:p>
          <a:p>
            <a:pPr marL="0" marR="0"/>
            <a:endParaRPr lang="en-US" sz="2400">
              <a:solidFill>
                <a:srgbClr val="002060"/>
              </a:solidFill>
              <a:effectLst/>
              <a:latin typeface="+mj-lt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en-AU" sz="2800">
                <a:solidFill>
                  <a:schemeClr val="accent6">
                    <a:lumMod val="50000"/>
                  </a:schemeClr>
                </a:solidFill>
                <a:latin typeface="+mj-lt"/>
              </a:rPr>
              <a:t>Dependents encouraged to attend certain sessions</a:t>
            </a:r>
          </a:p>
        </p:txBody>
      </p:sp>
    </p:spTree>
    <p:extLst>
      <p:ext uri="{BB962C8B-B14F-4D97-AF65-F5344CB8AC3E}">
        <p14:creationId xmlns:p14="http://schemas.microsoft.com/office/powerpoint/2010/main" val="488750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6EB1A2-2F02-07D1-4386-7ECEB2B690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D9016-33D6-ADFE-DBE8-B97A55E00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Australia Awards Scholarship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A8AFEC-60E2-6576-AE04-20913B0E4CA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8000" y="1067062"/>
            <a:ext cx="10668000" cy="365126"/>
          </a:xfrm>
        </p:spPr>
        <p:txBody>
          <a:bodyPr/>
          <a:lstStyle/>
          <a:p>
            <a:r>
              <a:rPr lang="en-US" sz="2800">
                <a:latin typeface="+mj-lt"/>
              </a:rPr>
              <a:t>Delivery</a:t>
            </a:r>
            <a:endParaRPr lang="en-AU" sz="2800">
              <a:latin typeface="+mj-lt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5E35DB1-F3F9-5DF2-CF92-A337B680BA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8000" y="1643353"/>
            <a:ext cx="11457259" cy="4980471"/>
          </a:xfrm>
        </p:spPr>
        <p:txBody>
          <a:bodyPr>
            <a:normAutofit fontScale="92500" lnSpcReduction="10000"/>
          </a:bodyPr>
          <a:lstStyle/>
          <a:p>
            <a:pPr marL="342900" marR="0" indent="-342900">
              <a:buFont typeface="Arial" panose="020B0604020202020204" pitchFamily="34" charset="0"/>
              <a:buChar char="•"/>
            </a:pPr>
            <a:r>
              <a:rPr lang="en-US" sz="2600" b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Online learning platform</a:t>
            </a:r>
          </a:p>
          <a:p>
            <a:pPr marL="692150" marR="0" indent="-346075">
              <a:buFont typeface="Wingdings" panose="05000000000000000000" pitchFamily="2" charset="2"/>
              <a:buChar char="Ø"/>
            </a:pPr>
            <a:r>
              <a:rPr lang="en-US" sz="2600" b="0">
                <a:solidFill>
                  <a:srgbClr val="000000"/>
                </a:solidFill>
                <a:effectLst/>
                <a:latin typeface="+mj-lt"/>
                <a:ea typeface="Arial" panose="020B0604020202020204" pitchFamily="34" charset="0"/>
              </a:rPr>
              <a:t>online component</a:t>
            </a:r>
          </a:p>
          <a:p>
            <a:pPr marL="692150" marR="0" indent="-346075">
              <a:buFont typeface="Wingdings" panose="05000000000000000000" pitchFamily="2" charset="2"/>
              <a:buChar char="Ø"/>
            </a:pPr>
            <a:r>
              <a:rPr lang="en-US" sz="2600" b="0">
                <a:solidFill>
                  <a:srgbClr val="000000"/>
                </a:solidFill>
                <a:latin typeface="+mj-lt"/>
                <a:ea typeface="Arial" panose="020B0604020202020204" pitchFamily="34" charset="0"/>
              </a:rPr>
              <a:t>group c</a:t>
            </a:r>
            <a:r>
              <a:rPr lang="en-US" sz="2600" b="0">
                <a:solidFill>
                  <a:srgbClr val="000000"/>
                </a:solidFill>
                <a:effectLst/>
                <a:latin typeface="+mj-lt"/>
                <a:ea typeface="Arial" panose="020B0604020202020204" pitchFamily="34" charset="0"/>
              </a:rPr>
              <a:t>ommunications</a:t>
            </a:r>
          </a:p>
          <a:p>
            <a:pPr marL="692150" marR="0" indent="-346075">
              <a:buFont typeface="Wingdings" panose="05000000000000000000" pitchFamily="2" charset="2"/>
              <a:buChar char="Ø"/>
            </a:pPr>
            <a:r>
              <a:rPr lang="en-US" sz="2600" b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cost to be included in management fee</a:t>
            </a:r>
          </a:p>
          <a:p>
            <a:pPr marL="342900" marR="0" indent="-342900">
              <a:buFont typeface="Arial" panose="020B0604020202020204" pitchFamily="34" charset="0"/>
              <a:buChar char="•"/>
            </a:pPr>
            <a:r>
              <a:rPr lang="en-US" sz="2600" b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Form of assessment</a:t>
            </a:r>
          </a:p>
          <a:p>
            <a:pPr marL="692150" marR="0" indent="-346075">
              <a:buFont typeface="Wingdings" panose="05000000000000000000" pitchFamily="2" charset="2"/>
              <a:buChar char="Ø"/>
            </a:pPr>
            <a:r>
              <a:rPr lang="en-US" sz="2600" b="0">
                <a:solidFill>
                  <a:schemeClr val="accent6">
                    <a:lumMod val="50000"/>
                  </a:schemeClr>
                </a:solidFill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t</a:t>
            </a:r>
            <a:r>
              <a:rPr lang="en-US" sz="2600" b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o confirm satisfactory completion</a:t>
            </a:r>
          </a:p>
          <a:p>
            <a:pPr marL="692150" marR="0" indent="-346075">
              <a:buFont typeface="Wingdings" panose="05000000000000000000" pitchFamily="2" charset="2"/>
              <a:buChar char="Ø"/>
            </a:pPr>
            <a:r>
              <a:rPr lang="en-US" sz="2600" b="0">
                <a:solidFill>
                  <a:schemeClr val="accent6">
                    <a:lumMod val="50000"/>
                  </a:schemeClr>
                </a:solidFill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a</a:t>
            </a:r>
            <a:r>
              <a:rPr lang="en-US" sz="2600" b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ssist participants to assess their readiness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600" b="0">
                <a:solidFill>
                  <a:schemeClr val="accent6">
                    <a:lumMod val="50000"/>
                  </a:schemeClr>
                </a:solidFill>
                <a:latin typeface="+mj-lt"/>
                <a:ea typeface="Times" panose="02020603050405020304" pitchFamily="18" charset="0"/>
              </a:rPr>
              <a:t>Delivery team</a:t>
            </a:r>
          </a:p>
          <a:p>
            <a:pPr marL="692150" indent="-346075">
              <a:buFont typeface="Wingdings" panose="05000000000000000000" pitchFamily="2" charset="2"/>
              <a:buChar char="Ø"/>
            </a:pPr>
            <a:r>
              <a:rPr lang="en-AU" sz="2600" b="0">
                <a:solidFill>
                  <a:schemeClr val="accent6">
                    <a:lumMod val="50000"/>
                  </a:schemeClr>
                </a:solidFill>
                <a:latin typeface="+mj-lt"/>
                <a:ea typeface="Times" panose="02020603050405020304" pitchFamily="18" charset="0"/>
              </a:rPr>
              <a:t>core team</a:t>
            </a:r>
          </a:p>
          <a:p>
            <a:pPr marL="692150" indent="-346075">
              <a:buFont typeface="Wingdings" panose="05000000000000000000" pitchFamily="2" charset="2"/>
              <a:buChar char="Ø"/>
            </a:pPr>
            <a:r>
              <a:rPr lang="en-AU" sz="2600" b="0">
                <a:solidFill>
                  <a:schemeClr val="accent6">
                    <a:lumMod val="50000"/>
                  </a:schemeClr>
                </a:solidFill>
                <a:latin typeface="+mj-lt"/>
                <a:ea typeface="Times" panose="02020603050405020304" pitchFamily="18" charset="0"/>
              </a:rPr>
              <a:t>supplemented by guest speakers etc</a:t>
            </a:r>
          </a:p>
          <a:p>
            <a:pPr marL="692150" indent="-346075">
              <a:buFont typeface="Wingdings" panose="05000000000000000000" pitchFamily="2" charset="2"/>
              <a:buChar char="Ø"/>
            </a:pPr>
            <a:r>
              <a:rPr lang="en-AU" sz="2600" b="0">
                <a:solidFill>
                  <a:schemeClr val="accent6">
                    <a:lumMod val="50000"/>
                  </a:schemeClr>
                </a:solidFill>
                <a:latin typeface="+mj-lt"/>
                <a:ea typeface="Times" panose="02020603050405020304" pitchFamily="18" charset="0"/>
              </a:rPr>
              <a:t>academics, librarians, student contact officers, technology, GEDSI adviser, OSHC providers, on-award scholars, alumni etc</a:t>
            </a:r>
          </a:p>
          <a:p>
            <a:pPr marL="0" marR="0"/>
            <a:endParaRPr lang="en-US" sz="2400">
              <a:solidFill>
                <a:srgbClr val="002060"/>
              </a:solidFill>
              <a:effectLst/>
              <a:latin typeface="+mj-lt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/>
            <a:endParaRPr lang="en-US" sz="2400">
              <a:solidFill>
                <a:srgbClr val="002060"/>
              </a:solidFill>
              <a:effectLst/>
              <a:latin typeface="+mj-lt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27881250"/>
      </p:ext>
    </p:extLst>
  </p:cSld>
  <p:clrMapOvr>
    <a:masterClrMapping/>
  </p:clrMapOvr>
</p:sld>
</file>

<file path=ppt/theme/theme1.xml><?xml version="1.0" encoding="utf-8"?>
<a:theme xmlns:a="http://schemas.openxmlformats.org/drawingml/2006/main" name="AA_Intake">
  <a:themeElements>
    <a:clrScheme name="Australia Awards">
      <a:dk1>
        <a:srgbClr val="003050"/>
      </a:dk1>
      <a:lt1>
        <a:srgbClr val="FFFFFF"/>
      </a:lt1>
      <a:dk2>
        <a:srgbClr val="00759A"/>
      </a:dk2>
      <a:lt2>
        <a:srgbClr val="FFFFFF"/>
      </a:lt2>
      <a:accent1>
        <a:srgbClr val="003050"/>
      </a:accent1>
      <a:accent2>
        <a:srgbClr val="00759A"/>
      </a:accent2>
      <a:accent3>
        <a:srgbClr val="3CB6CE"/>
      </a:accent3>
      <a:accent4>
        <a:srgbClr val="C1E2E5"/>
      </a:accent4>
      <a:accent5>
        <a:srgbClr val="A79E70"/>
      </a:accent5>
      <a:accent6>
        <a:srgbClr val="747678"/>
      </a:accent6>
      <a:hlink>
        <a:srgbClr val="3CB6CE"/>
      </a:hlink>
      <a:folHlink>
        <a:srgbClr val="003050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DAFFF13F-A9B2-2D4A-BFF5-3E2A3120E23C}" vid="{587B4079-5691-D64B-B00B-8CFBE0D81A1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aa-powerpoint-template-fa-v2</Template>
  <TotalTime>1</TotalTime>
  <Words>962</Words>
  <Application>Microsoft Office PowerPoint</Application>
  <PresentationFormat>Widescreen</PresentationFormat>
  <Paragraphs>172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</vt:lpstr>
      <vt:lpstr>Times New Roman</vt:lpstr>
      <vt:lpstr>Wingdings</vt:lpstr>
      <vt:lpstr>AA_Intake</vt:lpstr>
      <vt:lpstr>Australia Awards Scholarships</vt:lpstr>
      <vt:lpstr>Australia Awards Scholarship</vt:lpstr>
      <vt:lpstr>Australia Awards Scholarship</vt:lpstr>
      <vt:lpstr>Australia Awards Scholarship</vt:lpstr>
      <vt:lpstr>Australia Awards Scholarship</vt:lpstr>
      <vt:lpstr>Australia Awards Scholarship</vt:lpstr>
      <vt:lpstr>Australia Awards Scholarship</vt:lpstr>
      <vt:lpstr>Australia Awards Scholarship</vt:lpstr>
      <vt:lpstr>Australia Awards Scholarship</vt:lpstr>
      <vt:lpstr>Australia Awards Scholarship</vt:lpstr>
      <vt:lpstr>Australia Awards Scholarship</vt:lpstr>
      <vt:lpstr>Australia Awards Scholarship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Australia Awards Scholarship</dc:title>
  <dc:creator>Pum, Piseth</dc:creator>
  <cp:lastModifiedBy>Sadlon, Michael</cp:lastModifiedBy>
  <cp:revision>2</cp:revision>
  <cp:lastPrinted>2025-01-21T01:22:59Z</cp:lastPrinted>
  <dcterms:created xsi:type="dcterms:W3CDTF">2022-11-23T07:25:44Z</dcterms:created>
  <dcterms:modified xsi:type="dcterms:W3CDTF">2025-01-27T08:56:00Z</dcterms:modified>
</cp:coreProperties>
</file>